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0" r:id="rId4"/>
  </p:sldMasterIdLst>
  <p:notesMasterIdLst>
    <p:notesMasterId r:id="rId28"/>
  </p:notesMasterIdLst>
  <p:handoutMasterIdLst>
    <p:handoutMasterId r:id="rId29"/>
  </p:handoutMasterIdLst>
  <p:sldIdLst>
    <p:sldId id="265" r:id="rId5"/>
    <p:sldId id="346" r:id="rId6"/>
    <p:sldId id="335" r:id="rId7"/>
    <p:sldId id="347" r:id="rId8"/>
    <p:sldId id="345" r:id="rId9"/>
    <p:sldId id="330" r:id="rId10"/>
    <p:sldId id="349" r:id="rId11"/>
    <p:sldId id="350" r:id="rId12"/>
    <p:sldId id="351" r:id="rId13"/>
    <p:sldId id="356" r:id="rId14"/>
    <p:sldId id="340" r:id="rId15"/>
    <p:sldId id="342" r:id="rId16"/>
    <p:sldId id="355" r:id="rId17"/>
    <p:sldId id="339" r:id="rId18"/>
    <p:sldId id="362" r:id="rId19"/>
    <p:sldId id="361" r:id="rId20"/>
    <p:sldId id="341" r:id="rId21"/>
    <p:sldId id="263" r:id="rId22"/>
    <p:sldId id="333" r:id="rId23"/>
    <p:sldId id="358" r:id="rId24"/>
    <p:sldId id="359" r:id="rId25"/>
    <p:sldId id="353" r:id="rId26"/>
    <p:sldId id="348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E292"/>
    <a:srgbClr val="A0AFE4"/>
    <a:srgbClr val="FEEEE6"/>
    <a:srgbClr val="FBC6AB"/>
    <a:srgbClr val="F9AA83"/>
    <a:srgbClr val="F8F8F8"/>
    <a:srgbClr val="190FA4"/>
    <a:srgbClr val="A405FB"/>
    <a:srgbClr val="065AC0"/>
    <a:srgbClr val="553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42B01-718B-400A-8684-A59808B822B1}" v="312" dt="2024-05-04T11:10:36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68" autoAdjust="0"/>
    <p:restoredTop sz="83226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984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5/17/2024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5/17/2024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800" dirty="0"/>
              <a:t>Уважаемые председатель и члены государственной экзаменационной комиссии. Меня зовут Динь Нгок Туан. Группа R34372. Руководитель ВКР: Перегудин Алексей Алексеевич, кандидат технических наук, доцент ФСУиР. Вашему вниманию представляется работа на тему «Исследование алгоритмов оптимального управления, основанных на обучении с подкреплением»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95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этом слайде представлено применение предложенного алгоритма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 линейной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модели перевернутого маятника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тележке.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Здесь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неизвестная матрица.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75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Моделирование показало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что регулятор на основе обучения с интегральным подкреплением обеспечивает сходимость коэффициент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ов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регулятора к оптимальному значению и значения функции ценности примерно равно значени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случае 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LQR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26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Теперь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рассмотрим управление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нелинейной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[выделить голосом]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динамической 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системой с неизвестной функцией 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Целью управления 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вновь будет являться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минимизация 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представленной на слайде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функци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ценности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15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задачи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 использовал алгоритм итераци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 стратегии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алгоритм приближённого динамического программирования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75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этом слайде представлено моделирование регулятора для простой нелинейной системы с неизвестной функцией </a:t>
            </a:r>
            <a:r>
              <a:rPr lang="en-GB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GB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Результаты показывают, что веса 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сходятся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к оптимальн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ым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значени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ям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5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этом слайде представлено применение предложенного алгоритма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нелинейной модели перевернутого маятника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неизвестными параметрами.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38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представлены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моделирования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​​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первом этапе работы регулятора в сигнал управления был добавлен шум, чтобы обеспечить наличие неисчезающего возбуждения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по графику, веса (а значит и коэффициенты регулятора) сходятся к оптимальным.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сравнения также показывают преимущество рассмотренного подхода над использованием регулятора без обучения.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22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этой работе, исследованы основные алгоритмы управления линейными и нелинейными объектами, основанные на методе обучения с подкреплением. Успешно проведено моделирование и анализ эффективности исследуемого регулятора для линейных и нелинейных систем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49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Оптимальные регуляторы обычно проектируются в автономном режиме путем решения уравнений Гамильтона Якоби-Беллмана (HJB), с использованием полных знаний о динамике системы. Многие методы решения основываются на решении уравнения HJB, но такие подходы требуют решения уравнений в обратном времени и не могут применяться онлайн.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51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Уравнение Беллмана является отправной точкой для разработки семейства алгоритмов обучения с подкреплением для поиска оптимальных стратегий с использованием причинно-следственного опыта, полученного поэтапно во прямом времени. Благодаря принципу оптимизации Беллмана мы можем разделить сложную проблему на более мелкие подзадачи, оптимально решить каждую подзадачу и объединить эти решения, чтобы сформировать оптимальное общее решение.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6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Сначала, я сделал обзор литературы, посвящённой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обучению с подкреплением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Потом исследовал математическую модель регулятора на основе обучения с подкреплением для линейных и нелинейных систем. Наконец, провёл моделирование и анализ эффективности регуляторов и возможности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их применения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 физическим системам.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03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На этом слайде, показано применение регулятор на основе обучения с интегральным подкреплением. Для линейных систем мы можем выбрать для функции активации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как квадратичная стоимость (</a:t>
                </a:r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quadratic cost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). В «Критике» приближенное динамическое программирование используется для аппроксимации решения уравнения Беллмана, также известного как этап оценки стратегии. W содержит элементы матрицы P, поэтому, когда мы получим значение W, В акторе, мы сможем полностью вычислить P и рассчитать следующую стратегию управления. </a:t>
                </a:r>
                <a:endParaRPr lang="vi-VN" dirty="0"/>
              </a:p>
            </p:txBody>
          </p:sp>
        </mc:Choice>
        <mc:Fallback xmlns="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На этом слайде, показано применение регулятор на основе обучения с интегральным подкреплением. Для линейных систем мы можем выбрать для функции активации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𝜙(𝑥)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как квадратичная стоимость (</a:t>
                </a:r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quadratic cost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). В «Критике» приближенное динамическое программирование используется для аппроксимации решения уравнения Беллмана, также известного как этап оценки стратегии. W содержит элементы матрицы P, поэтому, когда мы получим значение W, В акторе, мы сможем полностью вычислить P и рассчитать следующую стратегию управления. </a:t>
                </a:r>
                <a:endParaRPr lang="vi-VN" dirty="0"/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06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Метод динамического программирования анализирует проблему оптимальности и решает её в обратном времени, то есть это автономный метод</a:t>
            </a:r>
            <a:r>
              <a:rPr lang="vi-V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ru-R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ru-RU" dirty="0"/>
              <a:t>Он  плохо подходит для изменяющейся среды, а также может требовать очень больших вычислительных ресурсов</a:t>
            </a:r>
            <a:endParaRPr lang="ru-RU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Обучение с подкреплением стало популярным инструментом для исследования проблем оптимального управления. Поскольку оно позволяет когнитивному агенту или системе в целом научиться желаемому поведению на основе взаимодействия с окружающей средой</a:t>
            </a:r>
            <a:r>
              <a:rPr lang="vi-V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ru-R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ADP использует обучение с подкреплением для создания онлайн-решений задач оптимального управления с использованием параметрических методов, таких как нейронные сети. </a:t>
            </a:r>
            <a:r>
              <a:rPr lang="ru-RU" b="1" dirty="0"/>
              <a:t>Так называемое «проклятие размерности», которое </a:t>
            </a:r>
            <a:r>
              <a:rPr lang="ru-RU" b="0" dirty="0"/>
              <a:t>мы наблюдаем в других методах оптимального управления, все еще </a:t>
            </a:r>
            <a:r>
              <a:rPr lang="ru-RU" b="1" dirty="0"/>
              <a:t>имеет место</a:t>
            </a:r>
            <a:r>
              <a:rPr lang="ru-RU" b="0" dirty="0"/>
              <a:t>, однако</a:t>
            </a:r>
            <a:r>
              <a:rPr lang="ru-RU" dirty="0"/>
              <a:t>, если мы увеличим количество состояний в системе, мы ожидаем значительного увеличения количества требуемых базисных функций нейронной сети</a:t>
            </a:r>
            <a:endParaRPr lang="vi-V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5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Рассмотрим алгоритм оптимального управления LQR и алгоритм адаптивного управления. </a:t>
            </a:r>
          </a:p>
          <a:p>
            <a:r>
              <a:rPr lang="ru-RU" dirty="0"/>
              <a:t>Для LQR значение коэффициента усиления обратной связи K получается путем решения уравнения Риккати, что требует полного знания динамики системы. Адаптивный регулятор не требует знания</a:t>
            </a:r>
            <a:r>
              <a:rPr lang="vi-VN" dirty="0"/>
              <a:t> </a:t>
            </a:r>
            <a:r>
              <a:rPr lang="ru-RU" dirty="0"/>
              <a:t> матрицы А системы. Целью является минимизация значения функции качество J(x) и состояние системы должно сходиться к нулю.</a:t>
            </a:r>
            <a:endParaRPr lang="vi-VN" dirty="0"/>
          </a:p>
          <a:p>
            <a:endParaRPr lang="vi-VN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73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этом слайде 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представлена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функция ценности в виде уравнения Беллмана. 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Стратегия, при которой значение функции ценности минимально, является оптимальной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Решение для поиска оптимальных стратегий состоит из двух этап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Оценка стратегии и улучшение стратегии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4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Структура Актор-Критик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выглядит так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 критике происходит оценка текущей стратегии управления, а в акторе - её улучшение.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поиска оптимальной стратегии можно использовать один из двух алгоритмов обучения с подкреплением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итерация по стратегии и итерация по критерию.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01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Рассмотрим динамическую систему в таком виде, где 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неизвестная матрица. Закон управления с обратной связью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таком виде </a:t>
            </a:r>
            <a:r>
              <a:rPr lang="ru-RU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[показать рукой на формулу]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Цель – синтезировать регулятор, который обеспечивает </a:t>
            </a:r>
            <a:r>
              <a:rPr lang="ru-RU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устойчивость системы,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также минимизацию квадратичного функционала качества </a:t>
            </a:r>
            <a:r>
              <a:rPr lang="ru-RU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[показать рукой на формулу]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ru-RU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этом слайде рассматривается алгоритм обучения с интегральным подкреплением для решения задачи оптимального управления. Для решения уравнения Беллмана можно использовать следующие два алгоритма обучения с подкреплением: итерация по критерию и итерация по стратегии. Отсюда мы можем найти оптимальную матрицу P.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30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неустойчивый объект, представленный на слайде. Здесь A – неизвестная матрица. Весовые матрицы Q и R выбраны единичными. Решение уравнения Риккати с использованием полных знаний о динамике выглядит так [показать рукой]. Нашему регулятору это решение неизвестно. (Что касается матрицы Q: Моя задача не изучает выбор Q, R, а решает задачу оптимизации, когда A неизвестен. Конечно же, в реальной задаче следует выбирать Q и R исходя из желаемых переходных процессов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2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Проведено сравнение трех алгоритмов: LQR, адаптивный регулятор и регулятор на основе обучения с подкреплением. Для регулятора на основе обучения с подкреплением значения коэффициентов регулятора K сходятся к оптимальным за короткое время, в то время как адаптивный регулятор не сходится к оптимальному. Как видно по графику, траектория сходимости и значение функции ценности регулятора на основе обучения с подкреплением и LQR практически совпадают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80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Проведено сравнение влияния времени сбора данных на качество работы 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исследуемого регулятора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Мы видим что, чем меньше значение T, тем быстрее матрица регулятора K сходится к 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оптимальным значениям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и </a:t>
            </a:r>
            <a:r>
              <a:rPr lang="ru-RU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 ближе поведение системы к оптимальному.</a:t>
            </a: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0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2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1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6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1.png"/><Relationship Id="rId5" Type="http://schemas.openxmlformats.org/officeDocument/2006/relationships/image" Target="../media/image591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310.png"/><Relationship Id="rId3" Type="http://schemas.openxmlformats.org/officeDocument/2006/relationships/image" Target="../media/image21.jpg"/><Relationship Id="rId7" Type="http://schemas.openxmlformats.org/officeDocument/2006/relationships/image" Target="../media/image250.png"/><Relationship Id="rId12" Type="http://schemas.openxmlformats.org/officeDocument/2006/relationships/image" Target="../media/image30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0.png"/><Relationship Id="rId11" Type="http://schemas.openxmlformats.org/officeDocument/2006/relationships/image" Target="../media/image290.png"/><Relationship Id="rId5" Type="http://schemas.openxmlformats.org/officeDocument/2006/relationships/image" Target="../media/image230.png"/><Relationship Id="rId15" Type="http://schemas.openxmlformats.org/officeDocument/2006/relationships/image" Target="../media/image331.png"/><Relationship Id="rId10" Type="http://schemas.openxmlformats.org/officeDocument/2006/relationships/image" Target="../media/image280.png"/><Relationship Id="rId4" Type="http://schemas.openxmlformats.org/officeDocument/2006/relationships/image" Target="../media/image22.png"/><Relationship Id="rId9" Type="http://schemas.openxmlformats.org/officeDocument/2006/relationships/image" Target="../media/image270.png"/><Relationship Id="rId14" Type="http://schemas.openxmlformats.org/officeDocument/2006/relationships/image" Target="../media/image3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20.png"/><Relationship Id="rId3" Type="http://schemas.openxmlformats.org/officeDocument/2006/relationships/image" Target="../media/image21.jpg"/><Relationship Id="rId7" Type="http://schemas.openxmlformats.org/officeDocument/2006/relationships/image" Target="../media/image360.png"/><Relationship Id="rId12" Type="http://schemas.openxmlformats.org/officeDocument/2006/relationships/image" Target="../media/image300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11" Type="http://schemas.openxmlformats.org/officeDocument/2006/relationships/image" Target="../media/image260.png"/><Relationship Id="rId5" Type="http://schemas.openxmlformats.org/officeDocument/2006/relationships/image" Target="../media/image340.png"/><Relationship Id="rId15" Type="http://schemas.openxmlformats.org/officeDocument/2006/relationships/image" Target="../media/image59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1086" y="2090100"/>
            <a:ext cx="8461827" cy="704850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Исследование алгоритмов оптимального управления, основанных на обучении с подкреплением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7FFF4-57A7-2612-4473-C6A605733EFD}"/>
              </a:ext>
            </a:extLst>
          </p:cNvPr>
          <p:cNvSpPr txBox="1"/>
          <p:nvPr/>
        </p:nvSpPr>
        <p:spPr>
          <a:xfrm>
            <a:off x="2070099" y="3540927"/>
            <a:ext cx="506367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ignika Negative"/>
              <a:buNone/>
            </a:pP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sz="18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Научный руководите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л</a:t>
            </a:r>
            <a:r>
              <a:rPr lang="ru-RU" sz="18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ь: 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Перегудин Алексей Алексеевич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DA013-D6BB-041D-4661-B894E3F85CD1}"/>
              </a:ext>
            </a:extLst>
          </p:cNvPr>
          <p:cNvSpPr txBox="1"/>
          <p:nvPr/>
        </p:nvSpPr>
        <p:spPr>
          <a:xfrm>
            <a:off x="2070099" y="3111526"/>
            <a:ext cx="500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481"/>
              <a:buFont typeface="Signika Negative"/>
              <a:buNone/>
            </a:pPr>
            <a:r>
              <a:rPr lang="ru-RU" sz="1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Студент: Динь Нгок Туан, гр</a:t>
            </a:r>
            <a:r>
              <a:rPr lang="ru-RU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уппа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R34372</a:t>
            </a:r>
            <a:br>
              <a:rPr lang="ru-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ru-RU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B2567-E296-7B3B-88C0-E2D558BFDC12}"/>
              </a:ext>
            </a:extLst>
          </p:cNvPr>
          <p:cNvSpPr txBox="1"/>
          <p:nvPr/>
        </p:nvSpPr>
        <p:spPr>
          <a:xfrm>
            <a:off x="2001158" y="4736217"/>
            <a:ext cx="5003800" cy="264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429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4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Санкт-Петербург</a:t>
            </a:r>
            <a:r>
              <a:rPr lang="en-GB" sz="14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2024</a:t>
            </a:r>
            <a:endParaRPr lang="ru-RU" sz="14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F08C8-E32A-336E-E7E4-38185E8EFD65}"/>
              </a:ext>
            </a:extLst>
          </p:cNvPr>
          <p:cNvSpPr txBox="1"/>
          <p:nvPr/>
        </p:nvSpPr>
        <p:spPr>
          <a:xfrm>
            <a:off x="8798001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1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99C90-7844-03D2-5F2E-7DF1E3D5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272"/>
            <a:ext cx="7459030" cy="271635"/>
          </a:xfrm>
        </p:spPr>
        <p:txBody>
          <a:bodyPr>
            <a:noAutofit/>
          </a:bodyPr>
          <a:lstStyle/>
          <a:p>
            <a:r>
              <a:rPr lang="ru-RU" sz="2600" dirty="0">
                <a:solidFill>
                  <a:schemeClr val="bg1"/>
                </a:solidFill>
              </a:rPr>
              <a:t>Регулятор для перевернутого маятника и тележки</a:t>
            </a:r>
            <a:endParaRPr lang="en-GB" sz="2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252785E2-6F82-0CCD-C0EB-3C0813645F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3743" y="580157"/>
                <a:ext cx="4711013" cy="4357740"/>
              </a:xfr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r>
                  <a:rPr lang="ru-RU" sz="1200" dirty="0">
                    <a:ln w="0">
                      <a:noFill/>
                    </a:ln>
                    <a:solidFill>
                      <a:schemeClr val="tx1"/>
                    </a:solidFill>
                  </a:rPr>
                  <a:t>Объект управления</a:t>
                </a:r>
                <a:endParaRPr lang="en-GB" sz="1200" dirty="0">
                  <a:ln w="0">
                    <a:noFill/>
                  </a:ln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1200" b="0" i="1" smtClean="0">
                            <a:ln w="0"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1200" b="0" i="0" smtClean="0">
                            <a:ln w="0"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GB" sz="1200" b="0" i="0" dirty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200" b="0" i="0" dirty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Ax</m:t>
                    </m:r>
                    <m:r>
                      <a:rPr lang="en-GB" sz="1200" b="0" i="0" dirty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1200" b="0" i="0" dirty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Bu</m:t>
                    </m:r>
                    <m:r>
                      <a:rPr lang="en-GB" sz="1200" b="0" i="0" dirty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GB" sz="1200" b="0" i="0" dirty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sz="1200" b="0" i="0" dirty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−неизвестная матрица</m:t>
                    </m:r>
                  </m:oMath>
                </a14:m>
                <a:r>
                  <a:rPr lang="en-GB" sz="1200" dirty="0">
                    <a:ln w="0">
                      <a:noFill/>
                    </a:ln>
                    <a:solidFill>
                      <a:schemeClr val="tx1"/>
                    </a:solidFill>
                  </a:rPr>
                  <a:t>   (19)</a:t>
                </a:r>
                <a:endParaRPr lang="ru-RU" sz="1200" dirty="0">
                  <a:ln w="0">
                    <a:noFill/>
                  </a:ln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n w="0"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n w="0"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vi-VN" sz="1200" i="1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1200" i="0" smtClean="0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sz="1200" i="1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1200" i="0" smtClean="0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vi-VN" sz="1200" i="1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200" i="0" smtClean="0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sz="1200" i="1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1200" i="0" smtClean="0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200" i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200" i="1">
                            <a:ln w="0"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200" i="1">
                                <a:ln w="0"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GB" sz="1200" i="1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GB" sz="1200" i="1">
                                          <a:ln w="0"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 i="0" smtClean="0">
                                          <a:ln w="0"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GB" sz="1200" i="0" smtClean="0">
                                          <a:ln w="0"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GB" sz="1200" i="0" smtClean="0">
                                          <a:ln w="0"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1200" i="0" smtClean="0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vi-VN" sz="1200" i="1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Ml</m:t>
                                  </m:r>
                                </m:den>
                              </m:f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1200" i="1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GB" sz="1200" i="0" smtClean="0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mg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sz="1200" i="0" smtClean="0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den>
                              </m:f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vi-VN" sz="1200" i="1">
                            <a:ln w="0"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vi-VN" sz="1200" i="1">
                                <a:ln w="0"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vi-VN" sz="1200" i="1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200" i="0" smtClean="0">
                                        <a:ln w="0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vi-VN" sz="1200" i="1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vi-VN" sz="1200" i="0" smtClean="0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vi-VN" sz="1200" i="1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vi-VN" sz="1200" i="0" smtClean="0">
                                        <a:ln w="0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vi-VN" sz="1200" i="1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1200" i="0" smtClean="0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sz="1200" i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GB" sz="1200" i="1">
                            <a:ln w="0"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1200" i="1">
                                <a:ln w="0"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200" i="1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vi-VN" sz="1200" i="0" smtClean="0">
                                        <a:ln w="0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vi-VN" sz="1200" i="0" smtClean="0">
                                        <a:ln w="0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1200" i="1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1200" i="0" smtClean="0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vi-VN" sz="1200" i="1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Ml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200" i="1">
                                      <a:ln w="0"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vi-VN" sz="1200" i="0" smtClean="0">
                                        <a:ln w="0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GB" sz="1200" i="1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vi-VN" sz="1200" i="0" smtClean="0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vi-VN" sz="1200" i="0" smtClean="0">
                                            <a:ln w="0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 dirty="0">
                    <a:ln w="0">
                      <a:noFill/>
                    </a:ln>
                    <a:solidFill>
                      <a:schemeClr val="tx1"/>
                    </a:solidFill>
                  </a:rPr>
                  <a:t>u     (20)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200" i="0" smtClean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i="0" smtClean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=2.4 </m:t>
                      </m:r>
                      <m:r>
                        <a:rPr lang="ru-RU" sz="1200" i="0" smtClean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кг, </m:t>
                      </m:r>
                      <m:r>
                        <m:rPr>
                          <m:sty m:val="p"/>
                        </m:rPr>
                        <a:rPr lang="en-GB" sz="1200" i="0" smtClean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GB" sz="1200" i="0" smtClean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=0.23 кг, </m:t>
                      </m:r>
                      <m:r>
                        <m:rPr>
                          <m:sty m:val="p"/>
                        </m:rPr>
                        <a:rPr lang="en-GB" sz="1200" i="0" smtClean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GB" sz="1200" i="0" smtClean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=9.81</m:t>
                      </m:r>
                      <m:f>
                        <m:fPr>
                          <m:ctrlPr>
                            <a:rPr lang="en-GB" sz="1200" i="1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200" i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м</m:t>
                          </m:r>
                        </m:num>
                        <m:den>
                          <m:sSup>
                            <m:sSupPr>
                              <m:ctrlPr>
                                <a:rPr lang="en-GB" sz="1200" i="1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с</m:t>
                              </m:r>
                            </m:e>
                            <m:sup>
                              <m:r>
                                <a:rPr lang="en-US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i="0" smtClean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vi-VN" sz="1200" i="1">
                          <a:ln w="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200" i="0" smtClean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=0.46 м</m:t>
                      </m:r>
                    </m:oMath>
                  </m:oMathPara>
                </a14:m>
                <a:endParaRPr lang="ru-RU" sz="1200" dirty="0">
                  <a:ln w="0">
                    <a:noFill/>
                  </a:ln>
                  <a:solidFill>
                    <a:schemeClr val="tx1"/>
                  </a:solidFill>
                </a:endParaRPr>
              </a:p>
              <a:p>
                <a:pPr marR="0" lvl="0" algn="just" fontAlgn="auto">
                  <a:lnSpc>
                    <a:spcPct val="100000"/>
                  </a:lnSpc>
                  <a:spcAft>
                    <a:spcPts val="1000"/>
                  </a:spcAft>
                  <a:buClrTx/>
                  <a:tabLst/>
                  <a:defRPr/>
                </a:pPr>
                <a:r>
                  <a:rPr lang="ru-RU" sz="1200" dirty="0">
                    <a:ln w="0">
                      <a:noFill/>
                    </a:ln>
                    <a:solidFill>
                      <a:schemeClr val="tx1"/>
                    </a:solidFill>
                  </a:rPr>
                  <a:t>Цель: Стабилизировать систему и минимизировать функционал качества.</a:t>
                </a:r>
              </a:p>
              <a:p>
                <a:pPr>
                  <a:spcAft>
                    <a:spcPts val="1000"/>
                  </a:spcAft>
                </a:pPr>
                <a:r>
                  <a:rPr lang="ru-RU" sz="1200" dirty="0">
                    <a:ln w="0">
                      <a:noFill/>
                    </a:ln>
                    <a:solidFill>
                      <a:schemeClr val="tx1"/>
                    </a:solidFill>
                  </a:rPr>
                  <a:t>Весовые матрицы функционала качества:</a:t>
                </a:r>
                <a:endParaRPr lang="vi-VN" sz="1200" dirty="0">
                  <a:ln w="0">
                    <a:noFill/>
                  </a:ln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200" i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GB" sz="1200" i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200" i="1">
                            <a:ln w="0"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200" i="1">
                                <a:ln w="0"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GB" sz="1200" i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1200" i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GB" sz="1200" i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GB" sz="1200" dirty="0">
                    <a:ln w="0">
                      <a:noFill/>
                    </a:ln>
                    <a:solidFill>
                      <a:schemeClr val="tx1"/>
                    </a:solidFill>
                  </a:rPr>
                  <a:t>     (21)</a:t>
                </a:r>
                <a:endParaRPr lang="vi-VN" sz="1200" dirty="0">
                  <a:ln w="0">
                    <a:noFill/>
                  </a:ln>
                  <a:solidFill>
                    <a:schemeClr val="tx1"/>
                  </a:solidFill>
                </a:endParaRPr>
              </a:p>
              <a:p>
                <a:pPr algn="just">
                  <a:spcAft>
                    <a:spcPts val="1000"/>
                  </a:spcAft>
                </a:pPr>
                <a:r>
                  <a:rPr lang="ru-RU" sz="1200" dirty="0">
                    <a:ln w="0">
                      <a:noFill/>
                    </a:ln>
                    <a:solidFill>
                      <a:schemeClr val="tx1"/>
                    </a:solidFill>
                  </a:rPr>
                  <a:t>Матрица оптимального регулятора</a:t>
                </a:r>
                <a:endParaRPr lang="en-GB" sz="1200" dirty="0">
                  <a:ln w="0">
                    <a:noFill/>
                  </a:ln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1200" i="0" dirty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vi-VN" sz="1200" i="0" dirty="0" smtClean="0">
                        <a:ln w="0"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200" i="1">
                            <a:ln w="0"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1200" i="1">
                                <a:ln w="0"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−62.7</m:t>
                              </m:r>
                            </m:e>
                            <m:e>
                              <m:r>
                                <a:rPr lang="ru-RU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−13.1</m:t>
                              </m:r>
                            </m:e>
                            <m:e>
                              <m:r>
                                <a:rPr lang="ru-RU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−1.0</m:t>
                              </m:r>
                            </m:e>
                            <m:e>
                              <m:r>
                                <a:rPr lang="ru-RU" sz="1200" i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−2.92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 dirty="0">
                    <a:ln w="0">
                      <a:noFill/>
                    </a:ln>
                    <a:solidFill>
                      <a:srgbClr val="FF0000"/>
                    </a:solidFill>
                  </a:rPr>
                  <a:t>     </a:t>
                </a:r>
                <a:r>
                  <a:rPr lang="en-GB" sz="1200" dirty="0">
                    <a:ln w="0">
                      <a:noFill/>
                    </a:ln>
                    <a:solidFill>
                      <a:schemeClr val="tx1"/>
                    </a:solidFill>
                  </a:rPr>
                  <a:t>(22)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252785E2-6F82-0CCD-C0EB-3C0813645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3743" y="580157"/>
                <a:ext cx="4711013" cy="4357740"/>
              </a:xfrm>
              <a:blipFill>
                <a:blip r:embed="rId4"/>
                <a:stretch>
                  <a:fillRect r="-129" b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BC579DA8-7880-750B-7428-6B18C5ED8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289" y="-70367"/>
            <a:ext cx="1369756" cy="54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0111E6-74E6-DD3F-9503-C302C054F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883" y="1143026"/>
            <a:ext cx="3934374" cy="3248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A18295-F453-5F2A-A179-828F2776253D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10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0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99C90-7844-03D2-5F2E-7DF1E3D5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57" y="49631"/>
            <a:ext cx="7459030" cy="271635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Регулятор для перевернутого маятника и тележки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6" name="Рисунок 5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BC579DA8-7880-750B-7428-6B18C5ED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3" y="-70367"/>
            <a:ext cx="1215331" cy="479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437DB8-1043-4316-672C-BAEB59CC7C8A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11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0" name="Рисунок 9" descr="Изображение выглядит как текст, диаграмм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EE20A9A8-4710-C7A3-BFF6-4B87325ED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50" y="384885"/>
            <a:ext cx="3578134" cy="224488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диаграмм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D3B5F873-D729-5553-1376-5760A7D80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130" y="776173"/>
            <a:ext cx="5051792" cy="38664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D7DF4CE-91FD-59A7-A972-1E8E8BD48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50" y="2657949"/>
            <a:ext cx="3578134" cy="23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99C90-7844-03D2-5F2E-7DF1E3D5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167653"/>
            <a:ext cx="7429500" cy="52728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Постановка задачи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нелинейных систем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2B91504-9D37-8F4C-45E7-172C5A1880C9}"/>
                  </a:ext>
                </a:extLst>
              </p:cNvPr>
              <p:cNvSpPr/>
              <p:nvPr/>
            </p:nvSpPr>
            <p:spPr>
              <a:xfrm>
                <a:off x="373380" y="1148239"/>
                <a:ext cx="8397240" cy="724729"/>
              </a:xfrm>
              <a:prstGeom prst="roundRect">
                <a:avLst>
                  <a:gd name="adj" fmla="val 10181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ru-RU" dirty="0">
                    <a:solidFill>
                      <a:sysClr val="windowText" lastClr="000000"/>
                    </a:solidFill>
                  </a:rPr>
                  <a:t>Рассмотрим управление нелинейной динамической системой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неизвестный</m:t>
                    </m:r>
                  </m:oMath>
                </a14:m>
                <a:r>
                  <a:rPr lang="en-GB" dirty="0"/>
                  <a:t>            (23)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2B91504-9D37-8F4C-45E7-172C5A188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1148239"/>
                <a:ext cx="8397240" cy="724729"/>
              </a:xfrm>
              <a:prstGeom prst="roundRect">
                <a:avLst>
                  <a:gd name="adj" fmla="val 10181"/>
                </a:avLst>
              </a:prstGeom>
              <a:blipFill>
                <a:blip r:embed="rId4"/>
                <a:stretch>
                  <a:fillRect l="-217" b="-569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A7D672C-FFA4-F357-56FD-0A819AB8586D}"/>
                  </a:ext>
                </a:extLst>
              </p:cNvPr>
              <p:cNvSpPr/>
              <p:nvPr/>
            </p:nvSpPr>
            <p:spPr>
              <a:xfrm>
                <a:off x="373380" y="3692780"/>
                <a:ext cx="8397240" cy="905473"/>
              </a:xfrm>
              <a:prstGeom prst="roundRect">
                <a:avLst>
                  <a:gd name="adj" fmla="val 10181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ru-RU" dirty="0">
                    <a:solidFill>
                      <a:sysClr val="windowText" lastClr="000000"/>
                    </a:solidFill>
                  </a:rPr>
                  <a:t>Функция оптимальной ценности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lim>
                        </m:limLow>
                      </m:fName>
                      <m:e>
                        <m:nary>
                          <m:naryPr>
                            <m:ctrlPr>
                              <a:rPr 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𝑄𝑥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𝑅𝑢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e>
                    </m:func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ysClr val="windowText" lastClr="000000"/>
                    </a:solidFill>
                  </a:rPr>
                  <a:t>      (25)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A7D672C-FFA4-F357-56FD-0A819AB85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3692780"/>
                <a:ext cx="8397240" cy="905473"/>
              </a:xfrm>
              <a:prstGeom prst="roundRect">
                <a:avLst>
                  <a:gd name="adj" fmla="val 10181"/>
                </a:avLst>
              </a:prstGeom>
              <a:blipFill>
                <a:blip r:embed="rId5"/>
                <a:stretch>
                  <a:fillRect l="-145" t="-16447" b="-7302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280A800-AE45-D0E2-99C7-322A35540AD7}"/>
                  </a:ext>
                </a:extLst>
              </p:cNvPr>
              <p:cNvSpPr/>
              <p:nvPr/>
            </p:nvSpPr>
            <p:spPr>
              <a:xfrm>
                <a:off x="373380" y="2304874"/>
                <a:ext cx="8397240" cy="967338"/>
              </a:xfrm>
              <a:prstGeom prst="roundRect">
                <a:avLst>
                  <a:gd name="adj" fmla="val 10181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just"/>
                <a:r>
                  <a:rPr lang="ru-RU" dirty="0">
                    <a:solidFill>
                      <a:sysClr val="windowText" lastClr="000000"/>
                    </a:solidFill>
                  </a:rPr>
                  <a:t>Цель управления – минимизация функции ценности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𝑄𝑥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𝑅𝑢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ysClr val="windowText" lastClr="000000"/>
                    </a:solidFill>
                  </a:rPr>
                  <a:t>       (24)</a:t>
                </a:r>
              </a:p>
              <a:p>
                <a:pPr algn="ctr"/>
                <a:endParaRPr lang="vi-VN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280A800-AE45-D0E2-99C7-322A35540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2304874"/>
                <a:ext cx="8397240" cy="967338"/>
              </a:xfrm>
              <a:prstGeom prst="roundRect">
                <a:avLst>
                  <a:gd name="adj" fmla="val 10181"/>
                </a:avLst>
              </a:prstGeom>
              <a:blipFill>
                <a:blip r:embed="rId6"/>
                <a:stretch>
                  <a:fillRect l="-145" t="-19632" b="-5705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21939C-573D-0EAC-241F-46DC459B32A8}"/>
              </a:ext>
            </a:extLst>
          </p:cNvPr>
          <p:cNvSpPr txBox="1"/>
          <p:nvPr/>
        </p:nvSpPr>
        <p:spPr>
          <a:xfrm>
            <a:off x="3152775" y="727671"/>
            <a:ext cx="2838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Calibri (Body)"/>
              </a:rPr>
              <a:t>Динамическая система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76000-6BCB-F2E2-44CB-F8CDC1FB9CDC}"/>
              </a:ext>
            </a:extLst>
          </p:cNvPr>
          <p:cNvSpPr txBox="1"/>
          <p:nvPr/>
        </p:nvSpPr>
        <p:spPr>
          <a:xfrm>
            <a:off x="3152775" y="1884306"/>
            <a:ext cx="2838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 (Body)"/>
              </a:rPr>
              <a:t>Цель управления</a:t>
            </a:r>
            <a:endParaRPr lang="vi-VN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FC03E-1036-2311-F23E-37C6F493EEDD}"/>
              </a:ext>
            </a:extLst>
          </p:cNvPr>
          <p:cNvSpPr txBox="1"/>
          <p:nvPr/>
        </p:nvSpPr>
        <p:spPr>
          <a:xfrm>
            <a:off x="3152775" y="3310266"/>
            <a:ext cx="2838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 (Body)"/>
              </a:rPr>
              <a:t>Точное решение</a:t>
            </a:r>
            <a:endParaRPr lang="vi-VN" b="1" dirty="0">
              <a:solidFill>
                <a:schemeClr val="bg1"/>
              </a:solidFill>
              <a:latin typeface="Calibri (Body)"/>
            </a:endParaRPr>
          </a:p>
        </p:txBody>
      </p:sp>
      <p:pic>
        <p:nvPicPr>
          <p:cNvPr id="7" name="Рисунок 6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7C9C800C-BD73-E763-6493-07A137383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289" y="6927"/>
            <a:ext cx="1369756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0B7483-E31B-E434-C8C7-000AD22F78EC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12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1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05" y="189094"/>
            <a:ext cx="6875673" cy="421024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Обучение с интегральным подкреплением</a:t>
            </a:r>
            <a:r>
              <a:rPr lang="en-US" sz="2800" dirty="0"/>
              <a:t> (IRL)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DCDEA1D1-668E-80E6-7FFC-E1A023FA3A2E}"/>
                  </a:ext>
                </a:extLst>
              </p:cNvPr>
              <p:cNvSpPr/>
              <p:nvPr/>
            </p:nvSpPr>
            <p:spPr>
              <a:xfrm>
                <a:off x="129956" y="1078793"/>
                <a:ext cx="4170369" cy="3244396"/>
              </a:xfrm>
              <a:prstGeom prst="roundRect">
                <a:avLst>
                  <a:gd name="adj" fmla="val 6957"/>
                </a:avLst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Функции ценности: </a:t>
                </a:r>
                <a:endPara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3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d>
                      <m:d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d>
                          <m:dPr>
                            <m:ctrlP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nary>
                      <m:nary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p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  <m:d>
                          <m:dPr>
                            <m:ctrlP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</m:e>
                            </m:d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𝜏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0" lang="en-GB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     </a:t>
                </a:r>
                <a:r>
                  <a:rPr kumimoji="0" lang="en-GB" sz="13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(26)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+mn-cs"/>
                            </a:rPr>
                            <m:t>𝑥</m:t>
                          </m:r>
                          <m: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+mn-cs"/>
                            </a:rPr>
                            <m:t>,</m:t>
                          </m:r>
                          <m: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+mn-cs"/>
                            </a:rPr>
                            <m:t>𝑢</m:t>
                          </m:r>
                        </m:e>
                      </m:d>
                      <m:r>
                        <a:rPr kumimoji="0" lang="en-US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+mn-cs"/>
                        </a:rPr>
                        <m:t>=</m:t>
                      </m:r>
                      <m:r>
                        <a:rPr kumimoji="0" lang="en-US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+mn-cs"/>
                        </a:rPr>
                        <m:t>𝑄</m:t>
                      </m:r>
                      <m:d>
                        <m:dPr>
                          <m:ctrlP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+mn-cs"/>
                        </a:rPr>
                        <m:t>𝑅𝑢</m:t>
                      </m:r>
                    </m:oMath>
                  </m:oMathPara>
                </a14:m>
                <a:endParaRPr kumimoji="0" lang="en-GB" sz="13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IRL </a:t>
                </a:r>
                <a:r>
                  <a:rPr kumimoji="0" lang="ru-RU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Уравнение Беллмана:</a:t>
                </a:r>
                <a:endPara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p>
                    </m:sSup>
                    <m:d>
                      <m:d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d>
                          <m:dPr>
                            <m:ctrlP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trlPr>
                          <a:rPr kumimoji="0" lang="en-US" sz="1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kumimoji="0" lang="en-US" sz="13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</m:e>
                            </m:d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𝑢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𝜏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</m:d>
                        <m:r>
                          <a:rPr kumimoji="0" lang="en-US" sz="1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𝜏</m:t>
                        </m:r>
                        <m:r>
                          <a:rPr kumimoji="0" lang="en-US" sz="1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nary>
                    <m:r>
                      <a:rPr kumimoji="0" lang="en-US" sz="13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p>
                    </m:sSup>
                    <m:d>
                      <m:dPr>
                        <m:ctrlPr>
                          <a:rPr kumimoji="0" lang="en-US" sz="1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d>
                          <m:dPr>
                            <m:ctrlPr>
                              <a:rPr kumimoji="0" lang="en-US" sz="13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3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13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3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(27)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Интегральное армирование:</a:t>
                </a:r>
                <a:endPara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3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𝜌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d>
                      <m:d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</m:t>
                    </m:r>
                    <m:nary>
                      <m:naryPr>
                        <m:ctrlPr>
                          <a:rPr lang="en-US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sz="13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3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13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sz="13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3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3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13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0" lang="en-GB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    </a:t>
                </a:r>
                <a:r>
                  <a:rPr kumimoji="0" lang="en-GB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(28)</a:t>
                </a:r>
                <a:endParaRPr kumimoji="0" lang="vi-VN" sz="13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3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DCDEA1D1-668E-80E6-7FFC-E1A023FA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56" y="1078793"/>
                <a:ext cx="4170369" cy="3244396"/>
              </a:xfrm>
              <a:prstGeom prst="roundRect">
                <a:avLst>
                  <a:gd name="adj" fmla="val 6957"/>
                </a:avLst>
              </a:prstGeom>
              <a:blipFill>
                <a:blip r:embed="rId4"/>
                <a:stretch>
                  <a:fillRect b="-5639"/>
                </a:stretch>
              </a:blipFill>
              <a:ln>
                <a:noFil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B3C830B2-E7D8-4562-8DA0-A206FFEE9D3E}"/>
                  </a:ext>
                </a:extLst>
              </p:cNvPr>
              <p:cNvSpPr/>
              <p:nvPr/>
            </p:nvSpPr>
            <p:spPr>
              <a:xfrm>
                <a:off x="4354382" y="663683"/>
                <a:ext cx="4682455" cy="1967190"/>
              </a:xfrm>
              <a:prstGeom prst="roundRect">
                <a:avLst>
                  <a:gd name="adj" fmla="val 5562"/>
                </a:avLst>
              </a:prstGeom>
              <a:solidFill>
                <a:schemeClr val="bg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Итерации по стратегии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Этап оценки стратегии</a:t>
                </a:r>
                <a:endParaRPr kumimoji="0" lang="ru-RU" sz="13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d>
                          <m:d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nary>
                      <m:nary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  <m:d>
                          <m:d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e>
                            </m:d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nary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d>
                          <m:d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(28)</a:t>
                </a:r>
              </a:p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</m:d>
                      <m:r>
                        <a:rPr kumimoji="0" lang="en-US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Этап улучшения стратегии</a:t>
                </a:r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𝑗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𝑅</m:t>
                        </m:r>
                      </m:e>
                      <m:sup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𝑔</m:t>
                        </m:r>
                      </m:e>
                      <m:sup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cs"/>
                  </a:rPr>
                  <a:t>     </a:t>
                </a:r>
                <a:r>
                  <a:rPr kumimoji="0" lang="en-GB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Microsoft YaHei" panose="020B0503020204020204" pitchFamily="34" charset="-122"/>
                    <a:cs typeface="+mn-cs"/>
                  </a:rPr>
                  <a:t>(29)</a:t>
                </a:r>
                <a:endParaRPr kumimoji="0" lang="vi-VN" sz="13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B3C830B2-E7D8-4562-8DA0-A206FFEE9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82" y="663683"/>
                <a:ext cx="4682455" cy="1967190"/>
              </a:xfrm>
              <a:prstGeom prst="roundRect">
                <a:avLst>
                  <a:gd name="adj" fmla="val 5562"/>
                </a:avLst>
              </a:prstGeom>
              <a:blipFill>
                <a:blip r:embed="rId5"/>
                <a:stretch>
                  <a:fillRect t="-1238" b="-1548"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8996772F-752E-6877-37FF-393289CAABCA}"/>
                  </a:ext>
                </a:extLst>
              </p:cNvPr>
              <p:cNvSpPr/>
              <p:nvPr/>
            </p:nvSpPr>
            <p:spPr>
              <a:xfrm>
                <a:off x="4354382" y="2700991"/>
                <a:ext cx="4695895" cy="2095734"/>
              </a:xfrm>
              <a:prstGeom prst="roundRect">
                <a:avLst>
                  <a:gd name="adj" fmla="val 6584"/>
                </a:avLst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Применение</a:t>
                </a:r>
                <a:endPara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GB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𝑉</m:t>
                    </m:r>
                    <m:d>
                      <m:dPr>
                        <m:ctrlPr>
                          <a:rPr kumimoji="0" lang="en-GB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GB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0" lang="en-GB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GB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+mn-cs"/>
                              </a:rPr>
                              <m:t>𝑊</m:t>
                            </m:r>
                          </m:e>
                        </m:acc>
                      </m:e>
                      <m:sup>
                        <m:r>
                          <a:rPr kumimoji="0" lang="en-GB" sz="13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kumimoji="0" lang="en-GB" sz="13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𝜙</m:t>
                    </m:r>
                    <m:r>
                      <a:rPr kumimoji="0" lang="en-GB" sz="13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(</m:t>
                    </m:r>
                    <m:r>
                      <a:rPr kumimoji="0" lang="en-GB" sz="13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𝑥</m:t>
                    </m:r>
                    <m:r>
                      <a:rPr kumimoji="0" lang="en-GB" sz="13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en-GB" sz="13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     (30)</a:t>
                </a:r>
                <a:endParaRPr kumimoji="0" lang="ru-RU" sz="130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Этап оценки стратегии</a:t>
                </a:r>
                <a:endParaRPr kumimoji="0" lang="en-GB" sz="13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GB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0" lang="en-GB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GB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kumimoji="0" lang="en-GB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0" lang="en-GB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kumimoji="0" lang="en-GB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kumimoji="0" lang="en-GB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GB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0" lang="en-GB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GB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kumimoji="0" lang="en-GB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GB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kumimoji="0" lang="en-GB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GB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0" lang="en-GB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GB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kumimoji="0" lang="en-GB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GB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0" lang="en-GB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0" lang="en-GB" sz="1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kumimoji="0" lang="en-GB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sz="1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  <m:r>
                          <a:rPr lang="en-US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Microsoft YaHei" panose="020B0503020204020204" pitchFamily="34" charset="-122"/>
                  </a:rPr>
                  <a:t>  (31)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Этап улучшения стратегии</a:t>
                </a:r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𝑗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𝑅</m:t>
                        </m:r>
                      </m:e>
                      <m:sup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𝑔</m:t>
                        </m:r>
                      </m:e>
                      <m:sup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     (32)</a:t>
                </a:r>
              </a:p>
            </p:txBody>
          </p:sp>
        </mc:Choice>
        <mc:Fallback xmlns=""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8996772F-752E-6877-37FF-393289CAA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82" y="2700991"/>
                <a:ext cx="4695895" cy="2095734"/>
              </a:xfrm>
              <a:prstGeom prst="roundRect">
                <a:avLst>
                  <a:gd name="adj" fmla="val 6584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1C9ACB25-8180-79C6-0C73-D13AE48F8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289" y="0"/>
            <a:ext cx="1369756" cy="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7257E-E550-6DC8-9B2D-8F5F32E85614}"/>
              </a:ext>
            </a:extLst>
          </p:cNvPr>
          <p:cNvSpPr txBox="1"/>
          <p:nvPr/>
        </p:nvSpPr>
        <p:spPr>
          <a:xfrm>
            <a:off x="8642286" y="4738299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13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9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: скругленные углы 4">
                <a:extLst>
                  <a:ext uri="{FF2B5EF4-FFF2-40B4-BE49-F238E27FC236}">
                    <a16:creationId xmlns:a16="http://schemas.microsoft.com/office/drawing/2014/main" id="{F1CE76C3-36A7-AE48-60CF-361499CF5002}"/>
                  </a:ext>
                </a:extLst>
              </p:cNvPr>
              <p:cNvSpPr/>
              <p:nvPr/>
            </p:nvSpPr>
            <p:spPr>
              <a:xfrm>
                <a:off x="121246" y="760485"/>
                <a:ext cx="4450754" cy="4006637"/>
              </a:xfrm>
              <a:prstGeom prst="roundRect">
                <a:avLst>
                  <a:gd name="adj" fmla="val 6227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ru-RU" sz="1200" dirty="0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200" dirty="0">
                    <a:solidFill>
                      <a:sysClr val="windowText" lastClr="000000"/>
                    </a:solidFill>
                  </a:rPr>
                  <a:t>Объект управления</a:t>
                </a:r>
                <a:endParaRPr lang="en-GB" sz="1200" dirty="0">
                  <a:solidFill>
                    <a:sysClr val="windowText" lastClr="00000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2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12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200" dirty="0">
                    <a:solidFill>
                      <a:sysClr val="windowText" lastClr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solidFill>
                      <a:sysClr val="windowText" lastClr="000000"/>
                    </a:solidFill>
                  </a:rPr>
                  <a:t> – </a:t>
                </a:r>
                <a:r>
                  <a:rPr lang="ru-RU" sz="1200" dirty="0">
                    <a:solidFill>
                      <a:sysClr val="windowText" lastClr="000000"/>
                    </a:solidFill>
                  </a:rPr>
                  <a:t>неизвестный     (33)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1200" i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1200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sz="1200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200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−0.5</m:t>
                                </m:r>
                                <m:sSub>
                                  <m:sSubPr>
                                    <m:ctrlPr>
                                      <a:rPr lang="en-GB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−0.5</m:t>
                                </m:r>
                                <m:sSub>
                                  <m:sSubPr>
                                    <m:ctrlPr>
                                      <a:rPr lang="en-GB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lang="en-GB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2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GB" sz="12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solidFill>
                                                  <a:sysClr val="windowText" lastClr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1200" i="1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ru-RU" sz="1200" i="1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ysClr val="windowText" lastClr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ysClr val="windowText" lastClr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1200" i="1">
                                                        <a:solidFill>
                                                          <a:sysClr val="windowText" lastClr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ru-RU" sz="12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ru-RU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ru-RU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200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200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12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200" i="1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2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ru-RU" sz="12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ru-RU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ru-RU" sz="1200" i="1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ru-RU" sz="1200" i="1" dirty="0">
                  <a:solidFill>
                    <a:sysClr val="windowText" lastClr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ru-RU" sz="12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Функция ценности:</a:t>
                </a:r>
                <a:endParaRPr lang="en-GB" sz="120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ru-RU" sz="1200" i="1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ru-RU" sz="1200" i="1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limLoc m:val="subSup"/>
                        <m:ctrlP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GB" sz="1200" i="1"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sz="1200" i="1"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𝑄𝑥</m:t>
                            </m:r>
                            <m:r>
                              <a:rPr lang="ru-RU" sz="1200" i="1"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sz="1200" i="1"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𝑅𝑢</m:t>
                            </m:r>
                          </m:e>
                        </m:d>
                        <m: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ru-RU" sz="12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(</a:t>
                </a:r>
                <a:r>
                  <a:rPr lang="ru-RU" sz="12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34</a:t>
                </a:r>
                <a:r>
                  <a:rPr lang="ru-RU" sz="1200" dirty="0">
                    <a:solidFill>
                      <a:sysClr val="windowText" lastClr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GB" sz="120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GB" sz="1200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200" i="1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200" b="0" i="1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200" b="0" i="1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1200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GB" sz="1200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GB" sz="1200" i="1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ru-RU" sz="120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ru-RU" sz="1200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Оптимальное значение </a:t>
                </a:r>
              </a:p>
              <a:p>
                <a:pPr algn="ctr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GB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GB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GB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en-GB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200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(35)</a:t>
                </a:r>
              </a:p>
              <a:p>
                <a:pPr indent="449580" algn="ctr">
                  <a:spcAft>
                    <a:spcPts val="10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200" i="1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GB" sz="1200" b="0" i="1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GB" sz="1200" b="0" i="1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1200" b="0" i="1" smtClean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GB" sz="1200" b="0" i="1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200" i="1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</m:t>
                    </m:r>
                    <m:sSubSup>
                      <m:sSubSupPr>
                        <m:ctrlP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ru-RU" sz="1200" i="1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200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(36)</a:t>
                </a:r>
                <a:endParaRPr lang="en-GB" sz="120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200" i="1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d>
                      <m:dPr>
                        <m:ctrlP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1200" i="1"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200">
                                <a:solidFill>
                                  <a:sysClr val="windowText" lastClr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200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GB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200" i="1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+2</m:t>
                        </m:r>
                      </m:e>
                    </m:d>
                    <m:sSubSup>
                      <m:sSubSupPr>
                        <m:ctrlP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ru-RU" sz="1200" i="1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200" dirty="0">
                    <a:solidFill>
                      <a:sysClr val="windowText" lastClr="000000"/>
                    </a:solidFill>
                  </a:rPr>
                  <a:t>     (37)</a:t>
                </a:r>
                <a:endParaRPr lang="en-GB" sz="12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GB" sz="1200" dirty="0"/>
              </a:p>
            </p:txBody>
          </p:sp>
        </mc:Choice>
        <mc:Fallback xmlns="">
          <p:sp>
            <p:nvSpPr>
              <p:cNvPr id="5" name="Прямоугольник: скругленные углы 4">
                <a:extLst>
                  <a:ext uri="{FF2B5EF4-FFF2-40B4-BE49-F238E27FC236}">
                    <a16:creationId xmlns:a16="http://schemas.microsoft.com/office/drawing/2014/main" id="{F1CE76C3-36A7-AE48-60CF-361499CF5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46" y="760485"/>
                <a:ext cx="4450754" cy="4006637"/>
              </a:xfrm>
              <a:prstGeom prst="roundRect">
                <a:avLst>
                  <a:gd name="adj" fmla="val 622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99C90-7844-03D2-5F2E-7DF1E3D5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47" y="160076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Моделирование для простой нелинейной системы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BFFD8162-9A58-4CC4-D4D8-382EBB3C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289" y="0"/>
            <a:ext cx="1369756" cy="5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AEF1C7-76C7-1828-7D55-A321AE160D3C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14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0" name="Рисунок 9" descr="Изображение выглядит как текст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8B5637D5-BF1A-3C50-9525-78CE28885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710" y="1106003"/>
            <a:ext cx="4427335" cy="33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31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99C90-7844-03D2-5F2E-7DF1E3D5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13" y="110524"/>
            <a:ext cx="7626708" cy="39182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Оптимальный адаптивный регулятор для перевернутого маятника и тележки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9729BF9-019F-4675-ABC3-7EE13C71D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89" y="-29980"/>
            <a:ext cx="1369756" cy="5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0DDA51-F74D-8B05-39C0-B14065B9FA79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15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62438C-6B01-ADA3-CF3D-D4035F20A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665" y="1425304"/>
            <a:ext cx="3142380" cy="265037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6781A0-528B-9DFD-FF3E-834852A25BD9}"/>
              </a:ext>
            </a:extLst>
          </p:cNvPr>
          <p:cNvSpPr/>
          <p:nvPr/>
        </p:nvSpPr>
        <p:spPr>
          <a:xfrm>
            <a:off x="153713" y="1169580"/>
            <a:ext cx="5694194" cy="31401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10759D-3701-AF49-9EC2-707546109798}"/>
                  </a:ext>
                </a:extLst>
              </p:cNvPr>
              <p:cNvSpPr txBox="1"/>
              <p:nvPr/>
            </p:nvSpPr>
            <p:spPr>
              <a:xfrm>
                <a:off x="90955" y="1249039"/>
                <a:ext cx="5694194" cy="3401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Объект управления:</a:t>
                </a:r>
                <a:endParaRPr kumimoji="0" lang="vi-V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acc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  <m:r>
                      <a:rPr kumimoji="0" lang="ru-RU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r>
                      <a:rPr kumimoji="0" lang="en-US" sz="1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ru-RU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неизвестная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функция</a:t>
                </a:r>
              </a:p>
              <a:p>
                <a:pPr marL="0" marR="0" lvl="0" indent="0" algn="ctr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0" lang="vi-VN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𝑀</m:t>
                                              </m:r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𝑔𝑠𝑖𝑛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1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l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𝑐𝑜𝑠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US" sz="1200" b="0" i="0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0" lang="en-US" sz="12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0" lang="en-US" sz="12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0" lang="en-US" sz="12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  <m:sSubSup>
                                            <m:sSubSup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1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l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𝑐𝑜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𝑀</m:t>
                                              </m:r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1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vi-V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1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l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𝑠𝑖𝑛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𝑚𝑔𝑐𝑜𝑠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2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𝑚𝑐𝑜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0" lang="vi-VN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US" sz="1200" b="0" i="0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0" lang="en-US" sz="12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0" lang="en-US" sz="12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0" lang="en-US" sz="12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0" lang="en-US" sz="1200" b="0" i="1" u="none" strike="noStrike" kern="1200" cap="none" spc="0" normalizeH="0" baseline="0" noProof="0" smtClean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kumimoji="0" lang="en-US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1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l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𝑐𝑜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kumimoji="0" lang="en-US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sz="1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sz="1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sz="12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 −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𝑀</m:t>
                                              </m:r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1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vi-V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𝑚𝑐𝑜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12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US" sz="12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a:rPr kumimoji="0" lang="vi-VN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</m:oMath>
                  </m:oMathPara>
                </a14:m>
                <a:endPara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200" dirty="0"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200000"/>
                  </a:lnSpc>
                  <a:spcBef>
                    <a:spcPct val="20000"/>
                  </a:spcBef>
                  <a:spcAft>
                    <a:spcPts val="1000"/>
                  </a:spcAft>
                  <a:buClrTx/>
                  <a:buSzPct val="100000"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ru-RU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Times New Roman" panose="02020603050405020304" pitchFamily="18" charset="0"/>
                    <a:cs typeface="+mn-cs"/>
                  </a:rPr>
                  <a:t>Цель</a:t>
                </a: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Times New Roman" panose="02020603050405020304" pitchFamily="18" charset="0"/>
                    <a:cs typeface="+mn-cs"/>
                  </a:rPr>
                  <a:t>: Минимизация функционала качества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Times New Roman" panose="02020603050405020304" pitchFamily="18" charset="0"/>
                  <a:cs typeface="+mn-cs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10759D-3701-AF49-9EC2-707546109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5" y="1249039"/>
                <a:ext cx="5694194" cy="3401700"/>
              </a:xfrm>
              <a:prstGeom prst="rect">
                <a:avLst/>
              </a:prstGeom>
              <a:blipFill>
                <a:blip r:embed="rId6"/>
                <a:stretch>
                  <a:fillRect l="-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06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99C90-7844-03D2-5F2E-7DF1E3D5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13" y="110524"/>
            <a:ext cx="7626708" cy="39182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Результат моделирования 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9729BF9-019F-4675-ABC3-7EE13C71D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89" y="-29980"/>
            <a:ext cx="1369756" cy="5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0DDA51-F74D-8B05-39C0-B14065B9FA79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16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1" name="Рисунок 10" descr="Изображение выглядит как линия, График, диаграмм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7A3F99F-5032-94C6-543B-E4D7345DB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0" y="545225"/>
            <a:ext cx="4159884" cy="215690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линия, Граф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B815EE4-C411-307B-7B87-FAC0A2C52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146" y="547391"/>
            <a:ext cx="4133140" cy="215690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диаграмма, линия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7373497-8B84-7624-34C5-32228893B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590" y="2723874"/>
            <a:ext cx="4159884" cy="215690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8A527F6-5DF7-3E60-01A8-9B66E73C99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0786" y="2723874"/>
            <a:ext cx="4132650" cy="21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4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99C90-7844-03D2-5F2E-7DF1E3D5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Заключение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2785E2-6F82-0CCD-C0EB-3C0813645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706" y="845180"/>
            <a:ext cx="8278587" cy="3873777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2"/>
                </a:solidFill>
                <a:latin typeface="+mn-lt"/>
              </a:rPr>
              <a:t>Исследованы основные алгоритмы управления линейными и нелинейными объектами, основанные на методе обучения с подкреплением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700" dirty="0">
              <a:solidFill>
                <a:schemeClr val="bg2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700" b="1" dirty="0">
                <a:solidFill>
                  <a:schemeClr val="bg2"/>
                </a:solidFill>
                <a:latin typeface="+mn-lt"/>
              </a:rPr>
              <a:t>Для линейных систем:</a:t>
            </a:r>
            <a:r>
              <a:rPr lang="ru-RU" sz="1700" dirty="0">
                <a:solidFill>
                  <a:schemeClr val="bg2"/>
                </a:solidFill>
                <a:latin typeface="+mn-lt"/>
              </a:rPr>
              <a:t> проведено сравнение регулятора, основанного на обучении с подкреплением, с адаптивным регулятором и LQR, сделаны выводы об эффективности рассматриваемых подходов</a:t>
            </a:r>
            <a:r>
              <a:rPr lang="en-US" sz="1700" dirty="0">
                <a:solidFill>
                  <a:schemeClr val="bg2"/>
                </a:solidFill>
                <a:latin typeface="+mn-lt"/>
              </a:rPr>
              <a:t>; </a:t>
            </a:r>
            <a:r>
              <a:rPr lang="ru-RU" sz="1700" dirty="0">
                <a:solidFill>
                  <a:schemeClr val="bg2"/>
                </a:solidFill>
                <a:latin typeface="+mn-lt"/>
              </a:rPr>
              <a:t> изучено влияние параметра 𝑇 на эффективность работы регулятора</a:t>
            </a:r>
            <a:r>
              <a:rPr lang="en-US" sz="1700" dirty="0">
                <a:solidFill>
                  <a:schemeClr val="bg2"/>
                </a:solidFill>
                <a:latin typeface="+mn-lt"/>
              </a:rPr>
              <a:t>; </a:t>
            </a:r>
            <a:r>
              <a:rPr lang="ru-RU" sz="1700" dirty="0">
                <a:solidFill>
                  <a:schemeClr val="bg2"/>
                </a:solidFill>
                <a:latin typeface="+mn-lt"/>
              </a:rPr>
              <a:t>реализован регулятор для управления линейной физической системой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2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700" b="1" dirty="0">
                <a:solidFill>
                  <a:schemeClr val="bg2"/>
                </a:solidFill>
                <a:latin typeface="+mn-lt"/>
              </a:rPr>
              <a:t>Для нелинейных систем:</a:t>
            </a:r>
            <a:r>
              <a:rPr lang="ru-RU" sz="1700" dirty="0">
                <a:solidFill>
                  <a:schemeClr val="bg2"/>
                </a:solidFill>
                <a:latin typeface="+mn-lt"/>
              </a:rPr>
              <a:t>	реализован алгоритм обучения с подкреплением на основе итерации по стратегии</a:t>
            </a:r>
            <a:r>
              <a:rPr lang="en-US" sz="1700" dirty="0">
                <a:solidFill>
                  <a:schemeClr val="bg2"/>
                </a:solidFill>
                <a:latin typeface="+mn-lt"/>
              </a:rPr>
              <a:t>; </a:t>
            </a:r>
            <a:r>
              <a:rPr lang="ru-RU" sz="1700" dirty="0">
                <a:solidFill>
                  <a:schemeClr val="bg2"/>
                </a:solidFill>
                <a:latin typeface="+mn-lt"/>
              </a:rPr>
              <a:t>исследована сходимость коэффициентов полученного регулятора к оптимальным значениям</a:t>
            </a:r>
            <a:r>
              <a:rPr lang="en-US" sz="1700" dirty="0">
                <a:solidFill>
                  <a:schemeClr val="bg2"/>
                </a:solidFill>
                <a:latin typeface="+mn-lt"/>
              </a:rPr>
              <a:t>; </a:t>
            </a:r>
            <a:r>
              <a:rPr lang="ru-RU" sz="1700" dirty="0">
                <a:solidFill>
                  <a:schemeClr val="bg2"/>
                </a:solidFill>
                <a:latin typeface="+mn-lt"/>
              </a:rPr>
              <a:t>реализован регулятор для управления нелинейной физической системой (перевёрнутый маятник)</a:t>
            </a:r>
          </a:p>
        </p:txBody>
      </p:sp>
      <p:pic>
        <p:nvPicPr>
          <p:cNvPr id="5" name="Рисунок 4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20824FB-EB20-3D2C-DB01-3818BC791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89" y="0"/>
            <a:ext cx="1369756" cy="5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F7BF90-ACB3-3B07-9928-D0C27374B661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17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3506644" y="2787988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dinhngoctuan6789@gmail.com</a:t>
            </a: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73961-0D3F-5C06-25BE-8887640A03E9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18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99C90-7844-03D2-5F2E-7DF1E3D5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266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Оптимальное управление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A3CE979-0827-FCE0-23DE-779050BBDDB9}"/>
              </a:ext>
            </a:extLst>
          </p:cNvPr>
          <p:cNvGrpSpPr/>
          <p:nvPr/>
        </p:nvGrpSpPr>
        <p:grpSpPr>
          <a:xfrm>
            <a:off x="431430" y="1376855"/>
            <a:ext cx="4193093" cy="2520000"/>
            <a:chOff x="402197" y="1564046"/>
            <a:chExt cx="3877651" cy="2655469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6850824A-EA6B-83BB-6A48-04D2ACF1CCB9}"/>
                </a:ext>
              </a:extLst>
            </p:cNvPr>
            <p:cNvSpPr/>
            <p:nvPr/>
          </p:nvSpPr>
          <p:spPr>
            <a:xfrm>
              <a:off x="523509" y="1597199"/>
              <a:ext cx="3745622" cy="436904"/>
            </a:xfrm>
            <a:custGeom>
              <a:avLst/>
              <a:gdLst>
                <a:gd name="connsiteX0" fmla="*/ 256951 w 2895603"/>
                <a:gd name="connsiteY0" fmla="*/ 0 h 405404"/>
                <a:gd name="connsiteX1" fmla="*/ 2638652 w 2895603"/>
                <a:gd name="connsiteY1" fmla="*/ 0 h 405404"/>
                <a:gd name="connsiteX2" fmla="*/ 2895603 w 2895603"/>
                <a:gd name="connsiteY2" fmla="*/ 323746 h 405404"/>
                <a:gd name="connsiteX3" fmla="*/ 2895603 w 2895603"/>
                <a:gd name="connsiteY3" fmla="*/ 405404 h 405404"/>
                <a:gd name="connsiteX4" fmla="*/ 2868333 w 2895603"/>
                <a:gd name="connsiteY4" fmla="*/ 405404 h 405404"/>
                <a:gd name="connsiteX5" fmla="*/ 2868333 w 2895603"/>
                <a:gd name="connsiteY5" fmla="*/ 333373 h 405404"/>
                <a:gd name="connsiteX6" fmla="*/ 2615937 w 2895603"/>
                <a:gd name="connsiteY6" fmla="*/ 34358 h 405404"/>
                <a:gd name="connsiteX7" fmla="*/ 276446 w 2895603"/>
                <a:gd name="connsiteY7" fmla="*/ 34358 h 405404"/>
                <a:gd name="connsiteX8" fmla="*/ 24048 w 2895603"/>
                <a:gd name="connsiteY8" fmla="*/ 333373 h 405404"/>
                <a:gd name="connsiteX9" fmla="*/ 24048 w 2895603"/>
                <a:gd name="connsiteY9" fmla="*/ 405404 h 405404"/>
                <a:gd name="connsiteX10" fmla="*/ 0 w 2895603"/>
                <a:gd name="connsiteY10" fmla="*/ 405404 h 405404"/>
                <a:gd name="connsiteX11" fmla="*/ 0 w 2895603"/>
                <a:gd name="connsiteY11" fmla="*/ 323746 h 405404"/>
                <a:gd name="connsiteX12" fmla="*/ 256951 w 2895603"/>
                <a:gd name="connsiteY12" fmla="*/ 0 h 40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5603" h="405404">
                  <a:moveTo>
                    <a:pt x="256951" y="0"/>
                  </a:moveTo>
                  <a:lnTo>
                    <a:pt x="2638652" y="0"/>
                  </a:lnTo>
                  <a:cubicBezTo>
                    <a:pt x="2780563" y="0"/>
                    <a:pt x="2895603" y="144946"/>
                    <a:pt x="2895603" y="323746"/>
                  </a:cubicBezTo>
                  <a:lnTo>
                    <a:pt x="2895603" y="405404"/>
                  </a:lnTo>
                  <a:lnTo>
                    <a:pt x="2868333" y="405404"/>
                  </a:lnTo>
                  <a:lnTo>
                    <a:pt x="2868333" y="333373"/>
                  </a:lnTo>
                  <a:cubicBezTo>
                    <a:pt x="2868333" y="168231"/>
                    <a:pt x="2755331" y="34358"/>
                    <a:pt x="2615937" y="34358"/>
                  </a:cubicBezTo>
                  <a:lnTo>
                    <a:pt x="276446" y="34358"/>
                  </a:lnTo>
                  <a:cubicBezTo>
                    <a:pt x="137050" y="34358"/>
                    <a:pt x="24048" y="168231"/>
                    <a:pt x="24048" y="333373"/>
                  </a:cubicBezTo>
                  <a:lnTo>
                    <a:pt x="24048" y="405404"/>
                  </a:lnTo>
                  <a:lnTo>
                    <a:pt x="0" y="405404"/>
                  </a:lnTo>
                  <a:lnTo>
                    <a:pt x="0" y="323746"/>
                  </a:lnTo>
                  <a:cubicBezTo>
                    <a:pt x="0" y="144946"/>
                    <a:pt x="115041" y="0"/>
                    <a:pt x="2569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FE9578-E660-57FF-349A-57AC26E27256}"/>
                </a:ext>
              </a:extLst>
            </p:cNvPr>
            <p:cNvSpPr/>
            <p:nvPr/>
          </p:nvSpPr>
          <p:spPr>
            <a:xfrm>
              <a:off x="523509" y="2034102"/>
              <a:ext cx="3745622" cy="2185413"/>
            </a:xfrm>
            <a:custGeom>
              <a:avLst/>
              <a:gdLst>
                <a:gd name="connsiteX0" fmla="*/ 0 w 2528455"/>
                <a:gd name="connsiteY0" fmla="*/ 0 h 1034473"/>
                <a:gd name="connsiteX1" fmla="*/ 21000 w 2528455"/>
                <a:gd name="connsiteY1" fmla="*/ 0 h 1034473"/>
                <a:gd name="connsiteX2" fmla="*/ 21000 w 2528455"/>
                <a:gd name="connsiteY2" fmla="*/ 794600 h 1034473"/>
                <a:gd name="connsiteX3" fmla="*/ 241395 w 2528455"/>
                <a:gd name="connsiteY3" fmla="*/ 1014677 h 1034473"/>
                <a:gd name="connsiteX4" fmla="*/ 2284250 w 2528455"/>
                <a:gd name="connsiteY4" fmla="*/ 1014677 h 1034473"/>
                <a:gd name="connsiteX5" fmla="*/ 2504644 w 2528455"/>
                <a:gd name="connsiteY5" fmla="*/ 794600 h 1034473"/>
                <a:gd name="connsiteX6" fmla="*/ 2504644 w 2528455"/>
                <a:gd name="connsiteY6" fmla="*/ 0 h 1034473"/>
                <a:gd name="connsiteX7" fmla="*/ 2528455 w 2528455"/>
                <a:gd name="connsiteY7" fmla="*/ 0 h 1034473"/>
                <a:gd name="connsiteX8" fmla="*/ 2528455 w 2528455"/>
                <a:gd name="connsiteY8" fmla="*/ 810102 h 1034473"/>
                <a:gd name="connsiteX9" fmla="*/ 2304084 w 2528455"/>
                <a:gd name="connsiteY9" fmla="*/ 1034473 h 1034473"/>
                <a:gd name="connsiteX10" fmla="*/ 224371 w 2528455"/>
                <a:gd name="connsiteY10" fmla="*/ 1034473 h 1034473"/>
                <a:gd name="connsiteX11" fmla="*/ 0 w 2528455"/>
                <a:gd name="connsiteY11" fmla="*/ 810102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8455" h="1034473">
                  <a:moveTo>
                    <a:pt x="0" y="0"/>
                  </a:moveTo>
                  <a:lnTo>
                    <a:pt x="21000" y="0"/>
                  </a:lnTo>
                  <a:lnTo>
                    <a:pt x="21000" y="794600"/>
                  </a:lnTo>
                  <a:cubicBezTo>
                    <a:pt x="21000" y="916146"/>
                    <a:pt x="119674" y="1014677"/>
                    <a:pt x="241395" y="1014677"/>
                  </a:cubicBezTo>
                  <a:lnTo>
                    <a:pt x="2284250" y="1014677"/>
                  </a:lnTo>
                  <a:cubicBezTo>
                    <a:pt x="2405970" y="1014677"/>
                    <a:pt x="2504644" y="916146"/>
                    <a:pt x="2504644" y="794600"/>
                  </a:cubicBezTo>
                  <a:lnTo>
                    <a:pt x="2504644" y="0"/>
                  </a:lnTo>
                  <a:lnTo>
                    <a:pt x="2528455" y="0"/>
                  </a:lnTo>
                  <a:lnTo>
                    <a:pt x="2528455" y="810102"/>
                  </a:lnTo>
                  <a:cubicBezTo>
                    <a:pt x="2528455" y="934019"/>
                    <a:pt x="2428001" y="1034473"/>
                    <a:pt x="2304084" y="1034473"/>
                  </a:cubicBezTo>
                  <a:lnTo>
                    <a:pt x="224371" y="1034473"/>
                  </a:lnTo>
                  <a:cubicBezTo>
                    <a:pt x="100454" y="1034473"/>
                    <a:pt x="0" y="934019"/>
                    <a:pt x="0" y="81010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265499C-3CD2-CDBB-D0CC-2E3E785F8ABE}"/>
                </a:ext>
              </a:extLst>
            </p:cNvPr>
            <p:cNvCxnSpPr>
              <a:cxnSpLocks/>
            </p:cNvCxnSpPr>
            <p:nvPr/>
          </p:nvCxnSpPr>
          <p:spPr>
            <a:xfrm>
              <a:off x="523507" y="2279309"/>
              <a:ext cx="3745624" cy="644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5F096-52D4-7CEE-CE88-393586A722E9}"/>
                </a:ext>
              </a:extLst>
            </p:cNvPr>
            <p:cNvSpPr txBox="1"/>
            <p:nvPr/>
          </p:nvSpPr>
          <p:spPr>
            <a:xfrm>
              <a:off x="737369" y="1564046"/>
              <a:ext cx="302638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algn="ctr"/>
              <a:r>
                <a:rPr lang="ru-RU" sz="2000" b="1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Оптимальное управление</a:t>
              </a:r>
              <a:endParaRPr lang="en-GB" sz="20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E21F7D-140E-0C47-3AEC-BACCF130C394}"/>
                </a:ext>
              </a:extLst>
            </p:cNvPr>
            <p:cNvSpPr txBox="1"/>
            <p:nvPr/>
          </p:nvSpPr>
          <p:spPr>
            <a:xfrm>
              <a:off x="402197" y="2330872"/>
              <a:ext cx="3877651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algn="just"/>
              <a:r>
                <a:rPr lang="ru-RU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- Уравнения Гамильтона Якоби Беллмана</a:t>
              </a:r>
              <a:endParaRPr lang="vi-VN" sz="1600" dirty="0">
                <a:solidFill>
                  <a:schemeClr val="bg1"/>
                </a:solidFill>
                <a:latin typeface="Bahnschrift Light SemiCondensed" panose="020B0502040204020203" pitchFamily="34" charset="0"/>
                <a:cs typeface="Times New Roman" panose="02020603050405020304" pitchFamily="18" charset="0"/>
              </a:endParaRPr>
            </a:p>
            <a:p>
              <a:pPr marL="228600" algn="just"/>
              <a:r>
                <a:rPr lang="ru-RU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- Функция ценности (</a:t>
              </a:r>
              <a:r>
                <a:rPr lang="en-GB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HJB)</a:t>
              </a:r>
              <a:endParaRPr lang="ru-RU" sz="1600" dirty="0">
                <a:solidFill>
                  <a:schemeClr val="bg1"/>
                </a:solidFill>
                <a:latin typeface="Bahnschrift Light SemiCondensed" panose="020B0502040204020203" pitchFamily="34" charset="0"/>
                <a:cs typeface="Times New Roman" panose="02020603050405020304" pitchFamily="18" charset="0"/>
              </a:endParaRPr>
            </a:p>
            <a:p>
              <a:pPr marL="228600" algn="just"/>
              <a:r>
                <a:rPr lang="ru-RU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Зачастую, невозможно найти</a:t>
              </a:r>
            </a:p>
            <a:p>
              <a:pPr marL="228600" algn="just"/>
              <a:r>
                <a:rPr lang="ru-RU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- Оптимальная стратегия управления</a:t>
              </a:r>
            </a:p>
            <a:p>
              <a:pPr marL="228600" indent="0" algn="just"/>
              <a:r>
                <a:rPr lang="ru-RU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 невозможно вычислить, если функция ценности или динамика объекта неизвестны</a:t>
              </a:r>
              <a:endParaRPr lang="en-GB" sz="1600" dirty="0">
                <a:solidFill>
                  <a:schemeClr val="bg1"/>
                </a:solidFill>
                <a:latin typeface="Bahnschrift Light SemiCondensed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F39878D-CC46-8333-C560-0B704E4AB148}"/>
              </a:ext>
            </a:extLst>
          </p:cNvPr>
          <p:cNvGrpSpPr/>
          <p:nvPr/>
        </p:nvGrpSpPr>
        <p:grpSpPr>
          <a:xfrm>
            <a:off x="4612935" y="1381359"/>
            <a:ext cx="4193093" cy="2520000"/>
            <a:chOff x="4615885" y="1564046"/>
            <a:chExt cx="4193093" cy="262231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9C0F71-79E5-1020-7569-357CBC242A10}"/>
                </a:ext>
              </a:extLst>
            </p:cNvPr>
            <p:cNvGrpSpPr/>
            <p:nvPr/>
          </p:nvGrpSpPr>
          <p:grpSpPr>
            <a:xfrm>
              <a:off x="4615885" y="1564046"/>
              <a:ext cx="4193093" cy="2622316"/>
              <a:chOff x="2348026" y="3352801"/>
              <a:chExt cx="3241524" cy="194633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36F88AC-A321-690C-3778-53929BA8B82B}"/>
                  </a:ext>
                </a:extLst>
              </p:cNvPr>
              <p:cNvSpPr/>
              <p:nvPr/>
            </p:nvSpPr>
            <p:spPr>
              <a:xfrm>
                <a:off x="2576943" y="3352801"/>
                <a:ext cx="2895602" cy="449792"/>
              </a:xfrm>
              <a:custGeom>
                <a:avLst/>
                <a:gdLst>
                  <a:gd name="connsiteX0" fmla="*/ 241394 w 2528455"/>
                  <a:gd name="connsiteY0" fmla="*/ 23812 h 311727"/>
                  <a:gd name="connsiteX1" fmla="*/ 20999 w 2528455"/>
                  <a:gd name="connsiteY1" fmla="*/ 231043 h 311727"/>
                  <a:gd name="connsiteX2" fmla="*/ 20999 w 2528455"/>
                  <a:gd name="connsiteY2" fmla="*/ 311725 h 311727"/>
                  <a:gd name="connsiteX3" fmla="*/ 2504643 w 2528455"/>
                  <a:gd name="connsiteY3" fmla="*/ 311725 h 311727"/>
                  <a:gd name="connsiteX4" fmla="*/ 2504643 w 2528455"/>
                  <a:gd name="connsiteY4" fmla="*/ 231043 h 311727"/>
                  <a:gd name="connsiteX5" fmla="*/ 2284249 w 2528455"/>
                  <a:gd name="connsiteY5" fmla="*/ 23812 h 311727"/>
                  <a:gd name="connsiteX6" fmla="*/ 224371 w 2528455"/>
                  <a:gd name="connsiteY6" fmla="*/ 0 h 311727"/>
                  <a:gd name="connsiteX7" fmla="*/ 2304084 w 2528455"/>
                  <a:gd name="connsiteY7" fmla="*/ 0 h 311727"/>
                  <a:gd name="connsiteX8" fmla="*/ 2528455 w 2528455"/>
                  <a:gd name="connsiteY8" fmla="*/ 224371 h 311727"/>
                  <a:gd name="connsiteX9" fmla="*/ 2528455 w 2528455"/>
                  <a:gd name="connsiteY9" fmla="*/ 311727 h 311727"/>
                  <a:gd name="connsiteX10" fmla="*/ 0 w 2528455"/>
                  <a:gd name="connsiteY10" fmla="*/ 311727 h 311727"/>
                  <a:gd name="connsiteX11" fmla="*/ 0 w 2528455"/>
                  <a:gd name="connsiteY11" fmla="*/ 224371 h 311727"/>
                  <a:gd name="connsiteX12" fmla="*/ 224371 w 2528455"/>
                  <a:gd name="connsiteY12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8455" h="311727">
                    <a:moveTo>
                      <a:pt x="241394" y="23812"/>
                    </a:moveTo>
                    <a:cubicBezTo>
                      <a:pt x="119673" y="23812"/>
                      <a:pt x="20999" y="116592"/>
                      <a:pt x="20999" y="231043"/>
                    </a:cubicBezTo>
                    <a:lnTo>
                      <a:pt x="20999" y="311725"/>
                    </a:lnTo>
                    <a:lnTo>
                      <a:pt x="2504643" y="311725"/>
                    </a:lnTo>
                    <a:lnTo>
                      <a:pt x="2504643" y="231043"/>
                    </a:lnTo>
                    <a:cubicBezTo>
                      <a:pt x="2504643" y="116592"/>
                      <a:pt x="2405969" y="23812"/>
                      <a:pt x="2284249" y="23812"/>
                    </a:cubicBezTo>
                    <a:close/>
                    <a:moveTo>
                      <a:pt x="224371" y="0"/>
                    </a:moveTo>
                    <a:lnTo>
                      <a:pt x="2304084" y="0"/>
                    </a:lnTo>
                    <a:cubicBezTo>
                      <a:pt x="2428001" y="0"/>
                      <a:pt x="2528455" y="100454"/>
                      <a:pt x="2528455" y="224371"/>
                    </a:cubicBezTo>
                    <a:lnTo>
                      <a:pt x="2528455" y="311727"/>
                    </a:lnTo>
                    <a:lnTo>
                      <a:pt x="0" y="311727"/>
                    </a:lnTo>
                    <a:lnTo>
                      <a:pt x="0" y="224371"/>
                    </a:lnTo>
                    <a:cubicBezTo>
                      <a:pt x="0" y="100454"/>
                      <a:pt x="100454" y="0"/>
                      <a:pt x="224371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vi-VN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39C80EB-FFE6-C579-9E18-EB04725F00AE}"/>
                  </a:ext>
                </a:extLst>
              </p:cNvPr>
              <p:cNvSpPr/>
              <p:nvPr/>
            </p:nvSpPr>
            <p:spPr>
              <a:xfrm>
                <a:off x="2576944" y="3802593"/>
                <a:ext cx="2895601" cy="1496546"/>
              </a:xfrm>
              <a:custGeom>
                <a:avLst/>
                <a:gdLst>
                  <a:gd name="connsiteX0" fmla="*/ 0 w 2528455"/>
                  <a:gd name="connsiteY0" fmla="*/ 0 h 1034473"/>
                  <a:gd name="connsiteX1" fmla="*/ 21000 w 2528455"/>
                  <a:gd name="connsiteY1" fmla="*/ 0 h 1034473"/>
                  <a:gd name="connsiteX2" fmla="*/ 21000 w 2528455"/>
                  <a:gd name="connsiteY2" fmla="*/ 794600 h 1034473"/>
                  <a:gd name="connsiteX3" fmla="*/ 241395 w 2528455"/>
                  <a:gd name="connsiteY3" fmla="*/ 1014677 h 1034473"/>
                  <a:gd name="connsiteX4" fmla="*/ 2284250 w 2528455"/>
                  <a:gd name="connsiteY4" fmla="*/ 1014677 h 1034473"/>
                  <a:gd name="connsiteX5" fmla="*/ 2504644 w 2528455"/>
                  <a:gd name="connsiteY5" fmla="*/ 794600 h 1034473"/>
                  <a:gd name="connsiteX6" fmla="*/ 2504644 w 2528455"/>
                  <a:gd name="connsiteY6" fmla="*/ 0 h 1034473"/>
                  <a:gd name="connsiteX7" fmla="*/ 2528455 w 2528455"/>
                  <a:gd name="connsiteY7" fmla="*/ 0 h 1034473"/>
                  <a:gd name="connsiteX8" fmla="*/ 2528455 w 2528455"/>
                  <a:gd name="connsiteY8" fmla="*/ 810102 h 1034473"/>
                  <a:gd name="connsiteX9" fmla="*/ 2304084 w 2528455"/>
                  <a:gd name="connsiteY9" fmla="*/ 1034473 h 1034473"/>
                  <a:gd name="connsiteX10" fmla="*/ 224371 w 2528455"/>
                  <a:gd name="connsiteY10" fmla="*/ 1034473 h 1034473"/>
                  <a:gd name="connsiteX11" fmla="*/ 0 w 2528455"/>
                  <a:gd name="connsiteY11" fmla="*/ 810102 h 103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8455" h="1034473">
                    <a:moveTo>
                      <a:pt x="0" y="0"/>
                    </a:moveTo>
                    <a:lnTo>
                      <a:pt x="21000" y="0"/>
                    </a:lnTo>
                    <a:lnTo>
                      <a:pt x="21000" y="794600"/>
                    </a:lnTo>
                    <a:cubicBezTo>
                      <a:pt x="21000" y="916146"/>
                      <a:pt x="119674" y="1014677"/>
                      <a:pt x="241395" y="1014677"/>
                    </a:cubicBezTo>
                    <a:lnTo>
                      <a:pt x="2284250" y="1014677"/>
                    </a:lnTo>
                    <a:cubicBezTo>
                      <a:pt x="2405970" y="1014677"/>
                      <a:pt x="2504644" y="916146"/>
                      <a:pt x="2504644" y="794600"/>
                    </a:cubicBezTo>
                    <a:lnTo>
                      <a:pt x="2504644" y="0"/>
                    </a:lnTo>
                    <a:lnTo>
                      <a:pt x="2528455" y="0"/>
                    </a:lnTo>
                    <a:lnTo>
                      <a:pt x="2528455" y="810102"/>
                    </a:lnTo>
                    <a:cubicBezTo>
                      <a:pt x="2528455" y="934019"/>
                      <a:pt x="2428001" y="1034473"/>
                      <a:pt x="2304084" y="1034473"/>
                    </a:cubicBezTo>
                    <a:lnTo>
                      <a:pt x="224371" y="1034473"/>
                    </a:lnTo>
                    <a:cubicBezTo>
                      <a:pt x="100454" y="1034473"/>
                      <a:pt x="0" y="934019"/>
                      <a:pt x="0" y="81010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vi-VN" dirty="0">
                  <a:solidFill>
                    <a:schemeClr val="bg2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9768179-2B77-602F-9C1A-F80D1753CC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940" y="3794834"/>
                <a:ext cx="2895604" cy="15517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6714B6-B0C7-48CE-5CE2-72EF4D6C246D}"/>
                  </a:ext>
                </a:extLst>
              </p:cNvPr>
              <p:cNvSpPr txBox="1"/>
              <p:nvPr/>
            </p:nvSpPr>
            <p:spPr>
              <a:xfrm>
                <a:off x="2348026" y="3455089"/>
                <a:ext cx="32415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algn="ctr"/>
                <a:r>
                  <a:rPr lang="ru-RU" b="1" dirty="0">
                    <a:solidFill>
                      <a:schemeClr val="bg2"/>
                    </a:solidFill>
                    <a:latin typeface="+mj-lt"/>
                    <a:cs typeface="Times New Roman" panose="02020603050405020304" pitchFamily="18" charset="0"/>
                  </a:rPr>
                  <a:t>Численные решения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D46AA9-47BC-184E-CDF5-2DE720C6C60A}"/>
                </a:ext>
              </a:extLst>
            </p:cNvPr>
            <p:cNvSpPr txBox="1"/>
            <p:nvPr/>
          </p:nvSpPr>
          <p:spPr>
            <a:xfrm>
              <a:off x="4683062" y="2244381"/>
              <a:ext cx="405874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/>
              <a:r>
                <a:rPr lang="en-GB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- </a:t>
              </a:r>
              <a:r>
                <a:rPr lang="ru-RU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Как правильно, в обратном времени</a:t>
              </a:r>
              <a:endParaRPr lang="en-GB" sz="1600" dirty="0">
                <a:solidFill>
                  <a:schemeClr val="bg1"/>
                </a:solidFill>
                <a:latin typeface="Bahnschrift Light SemiCondensed" panose="020B0502040204020203" pitchFamily="34" charset="0"/>
                <a:cs typeface="Times New Roman" panose="02020603050405020304" pitchFamily="18" charset="0"/>
              </a:endParaRPr>
            </a:p>
            <a:p>
              <a:pPr marL="228600"/>
              <a:r>
                <a:rPr lang="ru-RU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- Обычно решаются в автономном</a:t>
              </a:r>
              <a:r>
                <a:rPr lang="en-GB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режиме</a:t>
              </a:r>
              <a:endParaRPr lang="en-GB" sz="1600" dirty="0">
                <a:solidFill>
                  <a:schemeClr val="bg1"/>
                </a:solidFill>
                <a:latin typeface="Bahnschrift Light SemiCondensed" panose="020B0502040204020203" pitchFamily="34" charset="0"/>
                <a:cs typeface="Times New Roman" panose="02020603050405020304" pitchFamily="18" charset="0"/>
              </a:endParaRPr>
            </a:p>
            <a:p>
              <a:pPr marL="228600"/>
              <a:r>
                <a:rPr lang="ru-RU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- Высокая сложность вычислений</a:t>
              </a:r>
              <a:endParaRPr lang="en-GB" sz="1600" dirty="0">
                <a:solidFill>
                  <a:schemeClr val="bg1"/>
                </a:solidFill>
                <a:latin typeface="Bahnschrift Light SemiCondensed" panose="020B0502040204020203" pitchFamily="34" charset="0"/>
                <a:cs typeface="Times New Roman" panose="02020603050405020304" pitchFamily="18" charset="0"/>
              </a:endParaRPr>
            </a:p>
            <a:p>
              <a:pPr marL="228600"/>
              <a:r>
                <a:rPr lang="ru-RU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- Требуется знание модели</a:t>
              </a:r>
              <a:endParaRPr lang="en-GB" sz="1600" dirty="0">
                <a:solidFill>
                  <a:schemeClr val="bg1"/>
                </a:solidFill>
                <a:latin typeface="Bahnschrift Light SemiCondensed" panose="020B0502040204020203" pitchFamily="34" charset="0"/>
                <a:cs typeface="Times New Roman" panose="02020603050405020304" pitchFamily="18" charset="0"/>
              </a:endParaRPr>
            </a:p>
            <a:p>
              <a:pPr marL="228600"/>
              <a:r>
                <a:rPr lang="ru-RU" sz="1600" dirty="0">
                  <a:solidFill>
                    <a:schemeClr val="bg1"/>
                  </a:solidFill>
                  <a:latin typeface="Bahnschrift Light SemiCondensed" panose="020B0502040204020203" pitchFamily="34" charset="0"/>
                  <a:cs typeface="Times New Roman" panose="02020603050405020304" pitchFamily="18" charset="0"/>
                </a:rPr>
                <a:t>- Плохо приспособлены к изменению параметров объекта.</a:t>
              </a:r>
              <a:endParaRPr lang="en-GB" sz="1600" dirty="0">
                <a:solidFill>
                  <a:schemeClr val="bg1"/>
                </a:solidFill>
                <a:latin typeface="Bahnschrift Light SemiCondensed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Рисунок 3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0674F6AF-FCC9-7471-3DF4-58CFCB94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89" y="0"/>
            <a:ext cx="1369756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7C147E-9D2B-398B-9AF9-FE644C24AC5F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19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0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571E7A4-4855-ABE5-59FD-E95BEE7B66AB}"/>
              </a:ext>
            </a:extLst>
          </p:cNvPr>
          <p:cNvGrpSpPr/>
          <p:nvPr/>
        </p:nvGrpSpPr>
        <p:grpSpPr>
          <a:xfrm>
            <a:off x="170516" y="279744"/>
            <a:ext cx="8575383" cy="4476243"/>
            <a:chOff x="134215" y="238946"/>
            <a:chExt cx="8575383" cy="4476243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2F476F-FDF0-0585-97AD-0D16B7A232D6}"/>
                </a:ext>
              </a:extLst>
            </p:cNvPr>
            <p:cNvGrpSpPr/>
            <p:nvPr/>
          </p:nvGrpSpPr>
          <p:grpSpPr>
            <a:xfrm>
              <a:off x="134215" y="238946"/>
              <a:ext cx="8575383" cy="4476243"/>
              <a:chOff x="171450" y="591843"/>
              <a:chExt cx="8575383" cy="4476243"/>
            </a:xfrm>
          </p:grpSpPr>
          <p:cxnSp>
            <p:nvCxnSpPr>
              <p:cNvPr id="254" name="Connector: Curved 253">
                <a:extLst>
                  <a:ext uri="{FF2B5EF4-FFF2-40B4-BE49-F238E27FC236}">
                    <a16:creationId xmlns:a16="http://schemas.microsoft.com/office/drawing/2014/main" id="{9B04D039-34D8-7237-43F5-E61F8DF3CB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0779" y="1933992"/>
                <a:ext cx="521487" cy="138499"/>
              </a:xfrm>
              <a:prstGeom prst="curvedConnector3">
                <a:avLst>
                  <a:gd name="adj1" fmla="val 46015"/>
                </a:avLst>
              </a:prstGeom>
              <a:ln w="12700">
                <a:solidFill>
                  <a:srgbClr val="A405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nector: Curved 254">
                <a:extLst>
                  <a:ext uri="{FF2B5EF4-FFF2-40B4-BE49-F238E27FC236}">
                    <a16:creationId xmlns:a16="http://schemas.microsoft.com/office/drawing/2014/main" id="{A5D518C0-30C0-33E2-7D9C-5EDBA362A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5916" y="2383803"/>
                <a:ext cx="521487" cy="138499"/>
              </a:xfrm>
              <a:prstGeom prst="curvedConnector3">
                <a:avLst>
                  <a:gd name="adj1" fmla="val 46015"/>
                </a:avLst>
              </a:prstGeom>
              <a:ln w="12700">
                <a:solidFill>
                  <a:srgbClr val="A405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nector: Curved 246">
                <a:extLst>
                  <a:ext uri="{FF2B5EF4-FFF2-40B4-BE49-F238E27FC236}">
                    <a16:creationId xmlns:a16="http://schemas.microsoft.com/office/drawing/2014/main" id="{37BDAB24-FF07-3F2A-7615-1C27A2C43D07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4607137" y="853453"/>
                <a:ext cx="521486" cy="128365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065A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8D963B95-6848-805C-6D05-A6F4FC9DE3C7}"/>
                  </a:ext>
                </a:extLst>
              </p:cNvPr>
              <p:cNvGrpSpPr/>
              <p:nvPr/>
            </p:nvGrpSpPr>
            <p:grpSpPr>
              <a:xfrm>
                <a:off x="171450" y="932006"/>
                <a:ext cx="7573240" cy="4136080"/>
                <a:chOff x="0" y="714605"/>
                <a:chExt cx="7573240" cy="4136080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5C14D02-9CD4-5243-EAF5-82F4E0EB76A1}"/>
                    </a:ext>
                  </a:extLst>
                </p:cNvPr>
                <p:cNvGrpSpPr/>
                <p:nvPr/>
              </p:nvGrpSpPr>
              <p:grpSpPr>
                <a:xfrm>
                  <a:off x="0" y="1323976"/>
                  <a:ext cx="2590830" cy="2586448"/>
                  <a:chOff x="563882" y="1481700"/>
                  <a:chExt cx="2590830" cy="2586448"/>
                </a:xfrm>
              </p:grpSpPr>
              <p:sp>
                <p:nvSpPr>
                  <p:cNvPr id="155" name="Flowchart: Connector 154">
                    <a:extLst>
                      <a:ext uri="{FF2B5EF4-FFF2-40B4-BE49-F238E27FC236}">
                        <a16:creationId xmlns:a16="http://schemas.microsoft.com/office/drawing/2014/main" id="{A12CC824-78FB-D012-672C-BD7C4D82FCA0}"/>
                      </a:ext>
                    </a:extLst>
                  </p:cNvPr>
                  <p:cNvSpPr/>
                  <p:nvPr/>
                </p:nvSpPr>
                <p:spPr>
                  <a:xfrm>
                    <a:off x="929432" y="1936695"/>
                    <a:ext cx="1800000" cy="1800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 dirty="0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99349FC7-A83B-01D7-605E-99EB7CAE3641}"/>
                      </a:ext>
                    </a:extLst>
                  </p:cNvPr>
                  <p:cNvSpPr/>
                  <p:nvPr/>
                </p:nvSpPr>
                <p:spPr>
                  <a:xfrm>
                    <a:off x="839432" y="1846695"/>
                    <a:ext cx="1980000" cy="1980000"/>
                  </a:xfrm>
                  <a:custGeom>
                    <a:avLst/>
                    <a:gdLst>
                      <a:gd name="connsiteX0" fmla="*/ 1080000 w 2160000"/>
                      <a:gd name="connsiteY0" fmla="*/ 180000 h 2160000"/>
                      <a:gd name="connsiteX1" fmla="*/ 180000 w 2160000"/>
                      <a:gd name="connsiteY1" fmla="*/ 1080000 h 2160000"/>
                      <a:gd name="connsiteX2" fmla="*/ 1080000 w 2160000"/>
                      <a:gd name="connsiteY2" fmla="*/ 1980000 h 2160000"/>
                      <a:gd name="connsiteX3" fmla="*/ 1980000 w 2160000"/>
                      <a:gd name="connsiteY3" fmla="*/ 1080000 h 2160000"/>
                      <a:gd name="connsiteX4" fmla="*/ 1080000 w 2160000"/>
                      <a:gd name="connsiteY4" fmla="*/ 180000 h 2160000"/>
                      <a:gd name="connsiteX5" fmla="*/ 1080000 w 2160000"/>
                      <a:gd name="connsiteY5" fmla="*/ 0 h 2160000"/>
                      <a:gd name="connsiteX6" fmla="*/ 2160000 w 2160000"/>
                      <a:gd name="connsiteY6" fmla="*/ 1080000 h 2160000"/>
                      <a:gd name="connsiteX7" fmla="*/ 1080000 w 2160000"/>
                      <a:gd name="connsiteY7" fmla="*/ 2160000 h 2160000"/>
                      <a:gd name="connsiteX8" fmla="*/ 0 w 2160000"/>
                      <a:gd name="connsiteY8" fmla="*/ 1080000 h 2160000"/>
                      <a:gd name="connsiteX9" fmla="*/ 1080000 w 2160000"/>
                      <a:gd name="connsiteY9" fmla="*/ 0 h 21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60000" h="2160000">
                        <a:moveTo>
                          <a:pt x="1080000" y="180000"/>
                        </a:moveTo>
                        <a:cubicBezTo>
                          <a:pt x="582944" y="180000"/>
                          <a:pt x="180000" y="582944"/>
                          <a:pt x="180000" y="1080000"/>
                        </a:cubicBezTo>
                        <a:cubicBezTo>
                          <a:pt x="180000" y="1577056"/>
                          <a:pt x="582944" y="1980000"/>
                          <a:pt x="1080000" y="1980000"/>
                        </a:cubicBezTo>
                        <a:cubicBezTo>
                          <a:pt x="1577056" y="1980000"/>
                          <a:pt x="1980000" y="1577056"/>
                          <a:pt x="1980000" y="1080000"/>
                        </a:cubicBezTo>
                        <a:cubicBezTo>
                          <a:pt x="1980000" y="582944"/>
                          <a:pt x="1577056" y="180000"/>
                          <a:pt x="1080000" y="180000"/>
                        </a:cubicBezTo>
                        <a:close/>
                        <a:moveTo>
                          <a:pt x="1080000" y="0"/>
                        </a:moveTo>
                        <a:cubicBezTo>
                          <a:pt x="1676468" y="0"/>
                          <a:pt x="2160000" y="483532"/>
                          <a:pt x="2160000" y="1080000"/>
                        </a:cubicBezTo>
                        <a:cubicBezTo>
                          <a:pt x="2160000" y="1676468"/>
                          <a:pt x="1676468" y="2160000"/>
                          <a:pt x="1080000" y="2160000"/>
                        </a:cubicBezTo>
                        <a:cubicBezTo>
                          <a:pt x="483532" y="2160000"/>
                          <a:pt x="0" y="1676468"/>
                          <a:pt x="0" y="1080000"/>
                        </a:cubicBezTo>
                        <a:cubicBezTo>
                          <a:pt x="0" y="483532"/>
                          <a:pt x="483532" y="0"/>
                          <a:pt x="1080000" y="0"/>
                        </a:cubicBezTo>
                        <a:close/>
                      </a:path>
                    </a:pathLst>
                  </a:custGeom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vi-VN" dirty="0"/>
                  </a:p>
                </p:txBody>
              </p:sp>
              <p:sp>
                <p:nvSpPr>
                  <p:cNvPr id="154" name="Flowchart: Connector 153">
                    <a:extLst>
                      <a:ext uri="{FF2B5EF4-FFF2-40B4-BE49-F238E27FC236}">
                        <a16:creationId xmlns:a16="http://schemas.microsoft.com/office/drawing/2014/main" id="{A1C7AED2-6897-6E89-7A69-48CD6C2D0022}"/>
                      </a:ext>
                    </a:extLst>
                  </p:cNvPr>
                  <p:cNvSpPr/>
                  <p:nvPr/>
                </p:nvSpPr>
                <p:spPr>
                  <a:xfrm>
                    <a:off x="928887" y="1671750"/>
                    <a:ext cx="1800000" cy="1800000"/>
                  </a:xfrm>
                  <a:prstGeom prst="flowChartConnector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 dirty="0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9BAB6EC0-E8A3-F976-F3C1-58B600C55553}"/>
                      </a:ext>
                    </a:extLst>
                  </p:cNvPr>
                  <p:cNvSpPr/>
                  <p:nvPr/>
                </p:nvSpPr>
                <p:spPr>
                  <a:xfrm>
                    <a:off x="1828887" y="1515735"/>
                    <a:ext cx="1260087" cy="2520000"/>
                  </a:xfrm>
                  <a:custGeom>
                    <a:avLst/>
                    <a:gdLst>
                      <a:gd name="connsiteX0" fmla="*/ 87 w 1260087"/>
                      <a:gd name="connsiteY0" fmla="*/ 0 h 2520000"/>
                      <a:gd name="connsiteX1" fmla="*/ 1260087 w 1260087"/>
                      <a:gd name="connsiteY1" fmla="*/ 1260000 h 2520000"/>
                      <a:gd name="connsiteX2" fmla="*/ 87 w 1260087"/>
                      <a:gd name="connsiteY2" fmla="*/ 2520000 h 2520000"/>
                      <a:gd name="connsiteX3" fmla="*/ 0 w 1260087"/>
                      <a:gd name="connsiteY3" fmla="*/ 2519996 h 2520000"/>
                      <a:gd name="connsiteX4" fmla="*/ 0 w 1260087"/>
                      <a:gd name="connsiteY4" fmla="*/ 2483996 h 2520000"/>
                      <a:gd name="connsiteX5" fmla="*/ 87 w 1260087"/>
                      <a:gd name="connsiteY5" fmla="*/ 2484000 h 2520000"/>
                      <a:gd name="connsiteX6" fmla="*/ 1224087 w 1260087"/>
                      <a:gd name="connsiteY6" fmla="*/ 1260000 h 2520000"/>
                      <a:gd name="connsiteX7" fmla="*/ 87 w 1260087"/>
                      <a:gd name="connsiteY7" fmla="*/ 36000 h 2520000"/>
                      <a:gd name="connsiteX8" fmla="*/ 0 w 1260087"/>
                      <a:gd name="connsiteY8" fmla="*/ 36005 h 2520000"/>
                      <a:gd name="connsiteX9" fmla="*/ 0 w 1260087"/>
                      <a:gd name="connsiteY9" fmla="*/ 4 h 252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60087" h="2520000">
                        <a:moveTo>
                          <a:pt x="87" y="0"/>
                        </a:moveTo>
                        <a:cubicBezTo>
                          <a:pt x="695966" y="0"/>
                          <a:pt x="1260087" y="564121"/>
                          <a:pt x="1260087" y="1260000"/>
                        </a:cubicBezTo>
                        <a:cubicBezTo>
                          <a:pt x="1260087" y="1955879"/>
                          <a:pt x="695966" y="2520000"/>
                          <a:pt x="87" y="2520000"/>
                        </a:cubicBezTo>
                        <a:lnTo>
                          <a:pt x="0" y="2519996"/>
                        </a:lnTo>
                        <a:lnTo>
                          <a:pt x="0" y="2483996"/>
                        </a:lnTo>
                        <a:lnTo>
                          <a:pt x="87" y="2484000"/>
                        </a:lnTo>
                        <a:cubicBezTo>
                          <a:pt x="676084" y="2484000"/>
                          <a:pt x="1224087" y="1935997"/>
                          <a:pt x="1224087" y="1260000"/>
                        </a:cubicBezTo>
                        <a:cubicBezTo>
                          <a:pt x="1224087" y="584003"/>
                          <a:pt x="676084" y="36000"/>
                          <a:pt x="87" y="36000"/>
                        </a:cubicBezTo>
                        <a:lnTo>
                          <a:pt x="0" y="36005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vi-VN" dirty="0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912DB3AC-0FF6-30F7-ABDC-D848889B502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66073" y="1479509"/>
                    <a:ext cx="2586448" cy="25908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prstTxWarp prst="textArchUp">
                      <a:avLst>
                        <a:gd name="adj" fmla="val 10950480"/>
                      </a:avLst>
                    </a:prstTxWarp>
                    <a:spAutoFit/>
                  </a:bodyPr>
                  <a:lstStyle/>
                  <a:p>
                    <a:r>
                      <a:rPr lang="en-US" sz="4400" dirty="0"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rPr>
                      <a:t>……...…....……..…....</a:t>
                    </a:r>
                    <a:endParaRPr lang="vi-VN" sz="4400" dirty="0">
                      <a:blipFill dpi="0"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</a:endParaRPr>
                  </a:p>
                </p:txBody>
              </p:sp>
            </p:grp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86832BE7-3C05-4CFD-52B9-8F1323BDEAA1}"/>
                    </a:ext>
                  </a:extLst>
                </p:cNvPr>
                <p:cNvGrpSpPr/>
                <p:nvPr/>
              </p:nvGrpSpPr>
              <p:grpSpPr>
                <a:xfrm>
                  <a:off x="2495671" y="2006728"/>
                  <a:ext cx="1476549" cy="379598"/>
                  <a:chOff x="2106743" y="1253238"/>
                  <a:chExt cx="1293637" cy="656678"/>
                </a:xfrm>
              </p:grpSpPr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A0B278E1-1573-CA19-4833-3A785550FA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06743" y="1326553"/>
                    <a:ext cx="95276" cy="583363"/>
                  </a:xfrm>
                  <a:prstGeom prst="line">
                    <a:avLst/>
                  </a:prstGeom>
                  <a:noFill/>
                  <a:ln w="28575">
                    <a:solidFill>
                      <a:srgbClr val="A405F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2" name="Arc 181">
                    <a:extLst>
                      <a:ext uri="{FF2B5EF4-FFF2-40B4-BE49-F238E27FC236}">
                        <a16:creationId xmlns:a16="http://schemas.microsoft.com/office/drawing/2014/main" id="{C4DEE1C1-4F5A-8D7E-92DD-D834EBB26BD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200719" y="1253154"/>
                    <a:ext cx="184497" cy="184666"/>
                  </a:xfrm>
                  <a:prstGeom prst="arc">
                    <a:avLst/>
                  </a:prstGeom>
                  <a:noFill/>
                  <a:ln w="28575">
                    <a:solidFill>
                      <a:srgbClr val="A405F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ED0801D0-C0C3-25AA-4FE5-98CCE5557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4020" y="1253456"/>
                    <a:ext cx="1116360" cy="1571"/>
                  </a:xfrm>
                  <a:prstGeom prst="line">
                    <a:avLst/>
                  </a:prstGeom>
                  <a:noFill/>
                  <a:ln w="28575">
                    <a:solidFill>
                      <a:srgbClr val="A405FB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5" name="Flowchart: Terminator 184">
                  <a:extLst>
                    <a:ext uri="{FF2B5EF4-FFF2-40B4-BE49-F238E27FC236}">
                      <a16:creationId xmlns:a16="http://schemas.microsoft.com/office/drawing/2014/main" id="{94B91898-C1DB-F536-A3F4-941A32B05C80}"/>
                    </a:ext>
                  </a:extLst>
                </p:cNvPr>
                <p:cNvSpPr/>
                <p:nvPr/>
              </p:nvSpPr>
              <p:spPr>
                <a:xfrm>
                  <a:off x="2955836" y="1706734"/>
                  <a:ext cx="3345862" cy="762193"/>
                </a:xfrm>
                <a:prstGeom prst="flowChartTerminator">
                  <a:avLst/>
                </a:prstGeom>
                <a:solidFill>
                  <a:srgbClr val="A405FB"/>
                </a:solidFill>
                <a:ln>
                  <a:solidFill>
                    <a:srgbClr val="A405FB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Математическая модель регулятора на основе обучения с подкреплением</a:t>
                  </a:r>
                  <a:endParaRPr lang="vi-VN" sz="1600" dirty="0"/>
                </a:p>
              </p:txBody>
            </p:sp>
            <p:sp>
              <p:nvSpPr>
                <p:cNvPr id="190" name="Flowchart: Terminator 189">
                  <a:extLst>
                    <a:ext uri="{FF2B5EF4-FFF2-40B4-BE49-F238E27FC236}">
                      <a16:creationId xmlns:a16="http://schemas.microsoft.com/office/drawing/2014/main" id="{5BE4ED4C-545E-96E1-1560-E92EAF919026}"/>
                    </a:ext>
                  </a:extLst>
                </p:cNvPr>
                <p:cNvSpPr/>
                <p:nvPr/>
              </p:nvSpPr>
              <p:spPr>
                <a:xfrm>
                  <a:off x="4055887" y="3005253"/>
                  <a:ext cx="3517353" cy="720477"/>
                </a:xfrm>
                <a:prstGeom prst="flowChartTerminator">
                  <a:avLst/>
                </a:prstGeom>
                <a:solidFill>
                  <a:srgbClr val="5534A3"/>
                </a:solidFill>
                <a:ln>
                  <a:solidFill>
                    <a:srgbClr val="2370CD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Моделирование и анализ эффективности регуляторов</a:t>
                  </a:r>
                  <a:endParaRPr lang="vi-VN" sz="1600" dirty="0"/>
                </a:p>
              </p:txBody>
            </p: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80079251-FAF6-EFCF-D69C-02128E1A6D93}"/>
                    </a:ext>
                  </a:extLst>
                </p:cNvPr>
                <p:cNvGrpSpPr/>
                <p:nvPr/>
              </p:nvGrpSpPr>
              <p:grpSpPr>
                <a:xfrm>
                  <a:off x="1839861" y="3734452"/>
                  <a:ext cx="1841308" cy="833012"/>
                  <a:chOff x="2376225" y="3834854"/>
                  <a:chExt cx="1841308" cy="833012"/>
                </a:xfrm>
              </p:grpSpPr>
              <p:grpSp>
                <p:nvGrpSpPr>
                  <p:cNvPr id="197" name="Group 196">
                    <a:extLst>
                      <a:ext uri="{FF2B5EF4-FFF2-40B4-BE49-F238E27FC236}">
                        <a16:creationId xmlns:a16="http://schemas.microsoft.com/office/drawing/2014/main" id="{29ADC764-14BF-F6FA-6924-2D889554A339}"/>
                      </a:ext>
                    </a:extLst>
                  </p:cNvPr>
                  <p:cNvGrpSpPr/>
                  <p:nvPr/>
                </p:nvGrpSpPr>
                <p:grpSpPr>
                  <a:xfrm>
                    <a:off x="2376225" y="3834854"/>
                    <a:ext cx="1841308" cy="824084"/>
                    <a:chOff x="2106743" y="1909916"/>
                    <a:chExt cx="1613212" cy="1425609"/>
                  </a:xfrm>
                </p:grpSpPr>
                <p:cxnSp>
                  <p:nvCxnSpPr>
                    <p:cNvPr id="198" name="Straight Connector 197">
                      <a:extLst>
                        <a:ext uri="{FF2B5EF4-FFF2-40B4-BE49-F238E27FC236}">
                          <a16:creationId xmlns:a16="http://schemas.microsoft.com/office/drawing/2014/main" id="{FECBF89E-F4D0-FBB0-584E-9094AA0B72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06743" y="1909916"/>
                      <a:ext cx="255105" cy="1246376"/>
                    </a:xfrm>
                    <a:prstGeom prst="line">
                      <a:avLst/>
                    </a:prstGeom>
                    <a:ln w="28575">
                      <a:solidFill>
                        <a:srgbClr val="190FA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Straight Connector 198">
                      <a:extLst>
                        <a:ext uri="{FF2B5EF4-FFF2-40B4-BE49-F238E27FC236}">
                          <a16:creationId xmlns:a16="http://schemas.microsoft.com/office/drawing/2014/main" id="{0F58D78E-AE5B-A19B-D916-B3BC9B00E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492417" y="3335525"/>
                      <a:ext cx="1227538" cy="0"/>
                    </a:xfrm>
                    <a:prstGeom prst="line">
                      <a:avLst/>
                    </a:prstGeom>
                    <a:ln w="28575">
                      <a:solidFill>
                        <a:srgbClr val="190FA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5" name="Arc 204">
                    <a:extLst>
                      <a:ext uri="{FF2B5EF4-FFF2-40B4-BE49-F238E27FC236}">
                        <a16:creationId xmlns:a16="http://schemas.microsoft.com/office/drawing/2014/main" id="{F9B7A86B-00A2-7B21-A6FD-992D752D6B5A}"/>
                      </a:ext>
                    </a:extLst>
                  </p:cNvPr>
                  <p:cNvSpPr/>
                  <p:nvPr/>
                </p:nvSpPr>
                <p:spPr>
                  <a:xfrm rot="15046888" flipH="1">
                    <a:off x="2597707" y="4176674"/>
                    <a:ext cx="514547" cy="467837"/>
                  </a:xfrm>
                  <a:prstGeom prst="arc">
                    <a:avLst>
                      <a:gd name="adj1" fmla="val 17142206"/>
                      <a:gd name="adj2" fmla="val 19962258"/>
                    </a:avLst>
                  </a:prstGeom>
                  <a:ln w="28575">
                    <a:solidFill>
                      <a:srgbClr val="190FA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 dirty="0"/>
                  </a:p>
                </p:txBody>
              </p:sp>
            </p:grpSp>
            <p:sp>
              <p:nvSpPr>
                <p:cNvPr id="207" name="Flowchart: Terminator 206">
                  <a:extLst>
                    <a:ext uri="{FF2B5EF4-FFF2-40B4-BE49-F238E27FC236}">
                      <a16:creationId xmlns:a16="http://schemas.microsoft.com/office/drawing/2014/main" id="{9E48FAA5-D464-A51B-FCBA-2B1060A62705}"/>
                    </a:ext>
                  </a:extLst>
                </p:cNvPr>
                <p:cNvSpPr/>
                <p:nvPr/>
              </p:nvSpPr>
              <p:spPr>
                <a:xfrm>
                  <a:off x="3664487" y="4198752"/>
                  <a:ext cx="2703409" cy="651933"/>
                </a:xfrm>
                <a:prstGeom prst="flowChartTerminator">
                  <a:avLst/>
                </a:prstGeom>
                <a:solidFill>
                  <a:srgbClr val="190FA4"/>
                </a:solidFill>
                <a:ln>
                  <a:solidFill>
                    <a:srgbClr val="2370CD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Применение алгоритмов к физическим системам</a:t>
                  </a:r>
                  <a:endParaRPr lang="vi-VN" sz="1600" dirty="0"/>
                </a:p>
              </p:txBody>
            </p:sp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B460E768-72BC-876D-AE88-998C7BA8BF26}"/>
                    </a:ext>
                  </a:extLst>
                </p:cNvPr>
                <p:cNvGrpSpPr/>
                <p:nvPr/>
              </p:nvGrpSpPr>
              <p:grpSpPr>
                <a:xfrm flipV="1">
                  <a:off x="1881250" y="929211"/>
                  <a:ext cx="932364" cy="621359"/>
                  <a:chOff x="2376226" y="3834854"/>
                  <a:chExt cx="932364" cy="621359"/>
                </a:xfrm>
              </p:grpSpPr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2B60C3A1-3178-BA6B-C861-E4A0A4664B76}"/>
                      </a:ext>
                    </a:extLst>
                  </p:cNvPr>
                  <p:cNvGrpSpPr/>
                  <p:nvPr/>
                </p:nvGrpSpPr>
                <p:grpSpPr>
                  <a:xfrm>
                    <a:off x="2376226" y="3834854"/>
                    <a:ext cx="932364" cy="614534"/>
                    <a:chOff x="2106743" y="1909916"/>
                    <a:chExt cx="816865" cy="1063102"/>
                  </a:xfrm>
                </p:grpSpPr>
                <p:cxnSp>
                  <p:nvCxnSpPr>
                    <p:cNvPr id="217" name="Straight Connector 216">
                      <a:extLst>
                        <a:ext uri="{FF2B5EF4-FFF2-40B4-BE49-F238E27FC236}">
                          <a16:creationId xmlns:a16="http://schemas.microsoft.com/office/drawing/2014/main" id="{5C6F2C0E-5088-D421-7F29-DA7B572C2ED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06743" y="1909916"/>
                      <a:ext cx="170735" cy="842302"/>
                    </a:xfrm>
                    <a:prstGeom prst="line">
                      <a:avLst/>
                    </a:prstGeom>
                    <a:ln w="28575">
                      <a:solidFill>
                        <a:srgbClr val="008AED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Straight Connector 217">
                      <a:extLst>
                        <a:ext uri="{FF2B5EF4-FFF2-40B4-BE49-F238E27FC236}">
                          <a16:creationId xmlns:a16="http://schemas.microsoft.com/office/drawing/2014/main" id="{C27EA5EC-A50C-89D1-9957-5BEE41A5EC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425298" y="2973018"/>
                      <a:ext cx="498310" cy="0"/>
                    </a:xfrm>
                    <a:prstGeom prst="line">
                      <a:avLst/>
                    </a:prstGeom>
                    <a:ln w="28575">
                      <a:solidFill>
                        <a:srgbClr val="008AED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6" name="Arc 215">
                    <a:extLst>
                      <a:ext uri="{FF2B5EF4-FFF2-40B4-BE49-F238E27FC236}">
                        <a16:creationId xmlns:a16="http://schemas.microsoft.com/office/drawing/2014/main" id="{191E1CF7-5D96-48FA-E2AF-3167D1397985}"/>
                      </a:ext>
                    </a:extLst>
                  </p:cNvPr>
                  <p:cNvSpPr/>
                  <p:nvPr/>
                </p:nvSpPr>
                <p:spPr>
                  <a:xfrm rot="15046888" flipH="1">
                    <a:off x="2513934" y="3965021"/>
                    <a:ext cx="514547" cy="467837"/>
                  </a:xfrm>
                  <a:prstGeom prst="arc">
                    <a:avLst>
                      <a:gd name="adj1" fmla="val 16610408"/>
                      <a:gd name="adj2" fmla="val 20127209"/>
                    </a:avLst>
                  </a:prstGeom>
                  <a:ln w="28575">
                    <a:solidFill>
                      <a:srgbClr val="008AE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 dirty="0"/>
                  </a:p>
                </p:txBody>
              </p: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6796789A-9C22-D73E-DEF4-AA15CF1F8B0E}"/>
                    </a:ext>
                  </a:extLst>
                </p:cNvPr>
                <p:cNvGrpSpPr/>
                <p:nvPr/>
              </p:nvGrpSpPr>
              <p:grpSpPr>
                <a:xfrm flipV="1">
                  <a:off x="2441297" y="2985895"/>
                  <a:ext cx="1732603" cy="400510"/>
                  <a:chOff x="2161583" y="1566233"/>
                  <a:chExt cx="1517972" cy="692853"/>
                </a:xfrm>
              </p:grpSpPr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FE087216-6B00-4826-21BF-4E06209954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61583" y="1675723"/>
                    <a:ext cx="95276" cy="583363"/>
                  </a:xfrm>
                  <a:prstGeom prst="line">
                    <a:avLst/>
                  </a:prstGeom>
                  <a:ln w="28575">
                    <a:solidFill>
                      <a:srgbClr val="5534A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8" name="Arc 227">
                    <a:extLst>
                      <a:ext uri="{FF2B5EF4-FFF2-40B4-BE49-F238E27FC236}">
                        <a16:creationId xmlns:a16="http://schemas.microsoft.com/office/drawing/2014/main" id="{739B3F93-0A3B-9DF6-7461-39F656F3747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255559" y="1602327"/>
                    <a:ext cx="184497" cy="184666"/>
                  </a:xfrm>
                  <a:prstGeom prst="arc">
                    <a:avLst/>
                  </a:prstGeom>
                  <a:ln w="28575">
                    <a:solidFill>
                      <a:srgbClr val="5534A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42402808-4D40-FF45-DCFD-95B693B139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44323" y="1566233"/>
                    <a:ext cx="1335232" cy="36176"/>
                  </a:xfrm>
                  <a:prstGeom prst="line">
                    <a:avLst/>
                  </a:prstGeom>
                  <a:ln w="28575">
                    <a:solidFill>
                      <a:srgbClr val="5534A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3" name="Flowchart: Terminator 172">
                  <a:extLst>
                    <a:ext uri="{FF2B5EF4-FFF2-40B4-BE49-F238E27FC236}">
                      <a16:creationId xmlns:a16="http://schemas.microsoft.com/office/drawing/2014/main" id="{39D8B7B2-E18E-FDF2-D970-29B7668B535E}"/>
                    </a:ext>
                  </a:extLst>
                </p:cNvPr>
                <p:cNvSpPr/>
                <p:nvPr/>
              </p:nvSpPr>
              <p:spPr>
                <a:xfrm>
                  <a:off x="2550044" y="714605"/>
                  <a:ext cx="1997918" cy="409012"/>
                </a:xfrm>
                <a:prstGeom prst="flowChartTerminator">
                  <a:avLst/>
                </a:prstGeom>
                <a:solidFill>
                  <a:srgbClr val="2370CD"/>
                </a:solidFill>
                <a:ln>
                  <a:solidFill>
                    <a:srgbClr val="2370CD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Обзор литературы</a:t>
                  </a:r>
                  <a:endParaRPr lang="vi-VN" sz="1600" dirty="0"/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A98BD868-38A5-4EC2-AF80-0209E01EEEE6}"/>
                  </a:ext>
                </a:extLst>
              </p:cNvPr>
              <p:cNvSpPr txBox="1"/>
              <p:nvPr/>
            </p:nvSpPr>
            <p:spPr>
              <a:xfrm>
                <a:off x="5128623" y="591843"/>
                <a:ext cx="26512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Концепция и компоненты обучения с подкреплением</a:t>
                </a:r>
                <a:endParaRPr lang="vi-VN" sz="1400" dirty="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825BE950-40BD-F09B-A20F-E7A74C044EFE}"/>
                  </a:ext>
                </a:extLst>
              </p:cNvPr>
              <p:cNvSpPr txBox="1"/>
              <p:nvPr/>
            </p:nvSpPr>
            <p:spPr>
              <a:xfrm>
                <a:off x="5093487" y="1281071"/>
                <a:ext cx="35517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2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ru-RU" sz="1400" dirty="0"/>
                  <a:t>Основные алгоритмы обучения с подкреплением</a:t>
                </a:r>
                <a:endParaRPr lang="vi-VN" sz="1400" dirty="0"/>
              </a:p>
            </p:txBody>
          </p:sp>
          <p:cxnSp>
            <p:nvCxnSpPr>
              <p:cNvPr id="251" name="Connector: Curved 250">
                <a:extLst>
                  <a:ext uri="{FF2B5EF4-FFF2-40B4-BE49-F238E27FC236}">
                    <a16:creationId xmlns:a16="http://schemas.microsoft.com/office/drawing/2014/main" id="{F546F9BD-00DE-7899-E421-7CE27D601F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7137" y="1281072"/>
                <a:ext cx="521487" cy="138499"/>
              </a:xfrm>
              <a:prstGeom prst="curvedConnector3">
                <a:avLst>
                  <a:gd name="adj1" fmla="val 46015"/>
                </a:avLst>
              </a:prstGeom>
              <a:ln w="12700">
                <a:solidFill>
                  <a:srgbClr val="065A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07FF047C-FB46-23FA-4E19-DE9EB9DE3DEB}"/>
                  </a:ext>
                </a:extLst>
              </p:cNvPr>
              <p:cNvSpPr txBox="1"/>
              <p:nvPr/>
            </p:nvSpPr>
            <p:spPr>
              <a:xfrm>
                <a:off x="6892266" y="1784811"/>
                <a:ext cx="18545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Линейная система</a:t>
                </a:r>
                <a:endParaRPr lang="vi-VN" sz="1400" dirty="0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4A373976-3242-DA22-243B-E50F218E49AE}"/>
                  </a:ext>
                </a:extLst>
              </p:cNvPr>
              <p:cNvSpPr txBox="1"/>
              <p:nvPr/>
            </p:nvSpPr>
            <p:spPr>
              <a:xfrm>
                <a:off x="6892265" y="2383802"/>
                <a:ext cx="18545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Нелинейная система</a:t>
                </a:r>
                <a:endParaRPr lang="vi-VN" sz="1400" dirty="0"/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F674A0DA-D557-5DFE-4123-B99BD2AE58C2}"/>
                </a:ext>
              </a:extLst>
            </p:cNvPr>
            <p:cNvGrpSpPr/>
            <p:nvPr/>
          </p:nvGrpSpPr>
          <p:grpSpPr>
            <a:xfrm>
              <a:off x="565515" y="1994877"/>
              <a:ext cx="1654940" cy="587662"/>
              <a:chOff x="797592" y="2239835"/>
              <a:chExt cx="1654940" cy="587662"/>
            </a:xfrm>
          </p:grpSpPr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308E31ED-E6E1-D235-7DE2-E402C96AF353}"/>
                  </a:ext>
                </a:extLst>
              </p:cNvPr>
              <p:cNvSpPr txBox="1"/>
              <p:nvPr/>
            </p:nvSpPr>
            <p:spPr>
              <a:xfrm>
                <a:off x="797592" y="2488943"/>
                <a:ext cx="16549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600" b="1" dirty="0"/>
                  <a:t>ИССЛЕДОВАНИЯ</a:t>
                </a:r>
                <a:endParaRPr lang="vi-VN" sz="1600" b="1" dirty="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137A8CE-FE78-1F03-6D03-3274CF8C49ED}"/>
                  </a:ext>
                </a:extLst>
              </p:cNvPr>
              <p:cNvSpPr txBox="1"/>
              <p:nvPr/>
            </p:nvSpPr>
            <p:spPr>
              <a:xfrm>
                <a:off x="810801" y="2239835"/>
                <a:ext cx="16285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600" b="1" dirty="0"/>
                  <a:t>ЦЕЛИ И ЗАДАЧИ</a:t>
                </a:r>
                <a:endParaRPr lang="vi-VN" sz="1600" b="1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09F084-42D0-4396-CD6A-D75C6957D0F3}"/>
              </a:ext>
            </a:extLst>
          </p:cNvPr>
          <p:cNvSpPr txBox="1"/>
          <p:nvPr/>
        </p:nvSpPr>
        <p:spPr>
          <a:xfrm>
            <a:off x="8745899" y="4755987"/>
            <a:ext cx="345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400" smtClean="0"/>
              <a:t>2</a:t>
            </a:fld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56095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99C90-7844-03D2-5F2E-7DF1E3D5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55" y="114295"/>
            <a:ext cx="7592333" cy="527284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Оптимальное управление на основе обучении с подкреплением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16FA106C-A0B3-11DE-7093-94456E4A3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89" y="0"/>
            <a:ext cx="1369756" cy="5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1ABEE-12A2-A6AB-F09B-89F5915DAE16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20</a:t>
            </a:fld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408262C-CEA9-C6BB-CD07-28296115B5BA}"/>
              </a:ext>
            </a:extLst>
          </p:cNvPr>
          <p:cNvGrpSpPr/>
          <p:nvPr/>
        </p:nvGrpSpPr>
        <p:grpSpPr>
          <a:xfrm>
            <a:off x="252636" y="689470"/>
            <a:ext cx="8681676" cy="4040591"/>
            <a:chOff x="238782" y="689470"/>
            <a:chExt cx="8681676" cy="4040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980908CC-65E0-F7A7-919B-24270EC041D2}"/>
                    </a:ext>
                  </a:extLst>
                </p:cNvPr>
                <p:cNvSpPr/>
                <p:nvPr/>
              </p:nvSpPr>
              <p:spPr>
                <a:xfrm>
                  <a:off x="238782" y="2986956"/>
                  <a:ext cx="3658189" cy="1743105"/>
                </a:xfrm>
                <a:prstGeom prst="roundRect">
                  <a:avLst>
                    <a:gd name="adj" fmla="val 7797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</a:rPr>
                    <a:t>Функция ценности</a:t>
                  </a:r>
                  <a:endParaRPr lang="en-GB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vi-VN" sz="1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vi-VN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</m:e>
                        </m:d>
                        <m:r>
                          <a:rPr lang="en-US" sz="16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vi-VN" sz="1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GB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980908CC-65E0-F7A7-919B-24270EC041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82" y="2986956"/>
                  <a:ext cx="3658189" cy="1743105"/>
                </a:xfrm>
                <a:prstGeom prst="roundRect">
                  <a:avLst>
                    <a:gd name="adj" fmla="val 779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9166534A-0F64-989F-15B9-239B05AC27EF}"/>
                    </a:ext>
                  </a:extLst>
                </p:cNvPr>
                <p:cNvSpPr/>
                <p:nvPr/>
              </p:nvSpPr>
              <p:spPr>
                <a:xfrm>
                  <a:off x="3951260" y="689471"/>
                  <a:ext cx="4969198" cy="1420684"/>
                </a:xfrm>
                <a:prstGeom prst="roundRect">
                  <a:avLst>
                    <a:gd name="adj" fmla="val 8231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ru-RU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</a:rPr>
                    <a:t>Уравнение Беллмана</a:t>
                  </a:r>
                  <a:endPara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600" b="0" i="1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6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6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vi-VN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9166534A-0F64-989F-15B9-239B05AC27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260" y="689471"/>
                  <a:ext cx="4969198" cy="1420684"/>
                </a:xfrm>
                <a:prstGeom prst="roundRect">
                  <a:avLst>
                    <a:gd name="adj" fmla="val 8231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: Rounded Corners 4">
                  <a:extLst>
                    <a:ext uri="{FF2B5EF4-FFF2-40B4-BE49-F238E27FC236}">
                      <a16:creationId xmlns:a16="http://schemas.microsoft.com/office/drawing/2014/main" id="{FB6A5354-3451-1619-32A6-A6A469D49974}"/>
                    </a:ext>
                  </a:extLst>
                </p:cNvPr>
                <p:cNvSpPr/>
                <p:nvPr/>
              </p:nvSpPr>
              <p:spPr>
                <a:xfrm>
                  <a:off x="3951260" y="2183426"/>
                  <a:ext cx="4969198" cy="2546635"/>
                </a:xfrm>
                <a:prstGeom prst="roundRect">
                  <a:avLst>
                    <a:gd name="adj" fmla="val 7461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50000"/>
                    </a:lnSpc>
                  </a:pPr>
                  <a:r>
                    <a:rPr lang="ru-RU" sz="1600" b="1" dirty="0">
                      <a:solidFill>
                        <a:sysClr val="windowText" lastClr="000000"/>
                      </a:solidFill>
                    </a:rPr>
                    <a:t>Оценка стратегии</a:t>
                  </a:r>
                  <a:endParaRPr lang="en-US" sz="1600" b="1" dirty="0">
                    <a:solidFill>
                      <a:sysClr val="windowText" lastClr="000000"/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  <m:e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p>
                            </m:sSub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⊆</m:t>
                            </m:r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nary>
                      </m:oMath>
                    </m:oMathPara>
                  </a14:m>
                  <a:endParaRPr lang="en-US" sz="1400" dirty="0">
                    <a:solidFill>
                      <a:sysClr val="windowText" lastClr="000000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sz="1600" b="1" dirty="0">
                      <a:solidFill>
                        <a:sysClr val="windowText" lastClr="000000"/>
                      </a:solidFill>
                    </a:rPr>
                    <a:t>Улучшение стратегии</a:t>
                  </a:r>
                  <a:endParaRPr lang="en-US" sz="1600" b="1" dirty="0">
                    <a:solidFill>
                      <a:sysClr val="windowText" lastClr="000000"/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unc>
                          <m:funcPr>
                            <m:ctrlP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𝑎𝑟𝑔</m:t>
                            </m:r>
                            <m:limLow>
                              <m:limLowPr>
                                <m:ctrlP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p>
                                    </m:sSubSup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nary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⊆</m:t>
                            </m:r>
                            <m:r>
                              <a:rPr lang="en-US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func>
                      </m:oMath>
                    </m:oMathPara>
                  </a14:m>
                  <a:endParaRPr lang="ru-RU" sz="1400" dirty="0">
                    <a:solidFill>
                      <a:sysClr val="windowText" lastClr="000000"/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endParaRPr lang="vi-VN" sz="1400" dirty="0">
                    <a:solidFill>
                      <a:sysClr val="windowText" lastClr="000000"/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endParaRPr lang="en-US" sz="1400" dirty="0">
                    <a:solidFill>
                      <a:sysClr val="windowText" lastClr="000000"/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endParaRPr lang="ru-RU" sz="1400" dirty="0">
                    <a:solidFill>
                      <a:sysClr val="windowText" lastClr="000000"/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endParaRPr lang="vi-VN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: Rounded Corners 4">
                  <a:extLst>
                    <a:ext uri="{FF2B5EF4-FFF2-40B4-BE49-F238E27FC236}">
                      <a16:creationId xmlns:a16="http://schemas.microsoft.com/office/drawing/2014/main" id="{FB6A5354-3451-1619-32A6-A6A469D499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260" y="2183426"/>
                  <a:ext cx="4969198" cy="2546635"/>
                </a:xfrm>
                <a:prstGeom prst="roundRect">
                  <a:avLst>
                    <a:gd name="adj" fmla="val 7461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BE8C0E22-E62F-2948-4F09-1C6CF3ECC344}"/>
                </a:ext>
              </a:extLst>
            </p:cNvPr>
            <p:cNvGrpSpPr/>
            <p:nvPr/>
          </p:nvGrpSpPr>
          <p:grpSpPr>
            <a:xfrm>
              <a:off x="238782" y="689470"/>
              <a:ext cx="3644651" cy="2196510"/>
              <a:chOff x="200682" y="689470"/>
              <a:chExt cx="3658190" cy="2196510"/>
            </a:xfrm>
          </p:grpSpPr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04CA200A-C530-E0E8-052B-4E8436D9F00B}"/>
                  </a:ext>
                </a:extLst>
              </p:cNvPr>
              <p:cNvGrpSpPr/>
              <p:nvPr/>
            </p:nvGrpSpPr>
            <p:grpSpPr>
              <a:xfrm>
                <a:off x="200682" y="689470"/>
                <a:ext cx="3658190" cy="2196510"/>
                <a:chOff x="228009" y="2571751"/>
                <a:chExt cx="3658190" cy="2196510"/>
              </a:xfrm>
            </p:grpSpPr>
            <p:sp>
              <p:nvSpPr>
                <p:cNvPr id="4" name="Rectangle: Rounded Corners 2">
                  <a:extLst>
                    <a:ext uri="{FF2B5EF4-FFF2-40B4-BE49-F238E27FC236}">
                      <a16:creationId xmlns:a16="http://schemas.microsoft.com/office/drawing/2014/main" id="{E71F3910-7C92-F657-0A84-17683D8073D9}"/>
                    </a:ext>
                  </a:extLst>
                </p:cNvPr>
                <p:cNvSpPr/>
                <p:nvPr/>
              </p:nvSpPr>
              <p:spPr>
                <a:xfrm>
                  <a:off x="228009" y="2571751"/>
                  <a:ext cx="3658190" cy="2196510"/>
                </a:xfrm>
                <a:prstGeom prst="roundRect">
                  <a:avLst>
                    <a:gd name="adj" fmla="val 7658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ru-RU" sz="1600" dirty="0">
                      <a:solidFill>
                        <a:sysClr val="windowText" lastClr="000000"/>
                      </a:solidFill>
                    </a:rPr>
                    <a:t>Принцип оптимальности Беллмана</a:t>
                  </a:r>
                  <a:endParaRPr lang="en-GB" sz="1600" dirty="0">
                    <a:solidFill>
                      <a:sysClr val="windowText" lastClr="000000"/>
                    </a:solidFill>
                  </a:endParaRPr>
                </a:p>
                <a:p>
                  <a:endParaRPr lang="en-GB" sz="1600" dirty="0">
                    <a:solidFill>
                      <a:sysClr val="windowText" lastClr="000000"/>
                    </a:solidFill>
                  </a:endParaRPr>
                </a:p>
                <a:p>
                  <a:endParaRPr lang="en-GB" sz="1600" dirty="0">
                    <a:solidFill>
                      <a:sysClr val="windowText" lastClr="000000"/>
                    </a:solidFill>
                  </a:endParaRPr>
                </a:p>
                <a:p>
                  <a:endParaRPr lang="vi-VN" sz="1600" dirty="0">
                    <a:solidFill>
                      <a:sysClr val="windowText" lastClr="000000"/>
                    </a:solidFill>
                  </a:endParaRPr>
                </a:p>
                <a:p>
                  <a:endParaRPr lang="vi-VN" sz="1600" dirty="0">
                    <a:solidFill>
                      <a:sysClr val="windowText" lastClr="000000"/>
                    </a:solidFill>
                  </a:endParaRPr>
                </a:p>
                <a:p>
                  <a:endParaRPr lang="en-GB" sz="1600" dirty="0">
                    <a:solidFill>
                      <a:sysClr val="windowText" lastClr="000000"/>
                    </a:solidFill>
                  </a:endParaRPr>
                </a:p>
                <a:p>
                  <a:pPr algn="just"/>
                  <a:r>
                    <a:rPr lang="ru-RU" sz="1600" dirty="0">
                      <a:solidFill>
                        <a:sysClr val="windowText" lastClr="000000"/>
                      </a:solidFill>
                    </a:rPr>
                    <a:t>Если путь AC оптимален, то</a:t>
                  </a:r>
                  <a:r>
                    <a:rPr lang="en-GB" sz="1600" dirty="0">
                      <a:solidFill>
                        <a:sysClr val="windowText" lastClr="000000"/>
                      </a:solidFill>
                    </a:rPr>
                    <a:t> </a:t>
                  </a:r>
                  <a:r>
                    <a:rPr lang="ru-RU" sz="1600" dirty="0">
                      <a:solidFill>
                        <a:sysClr val="windowText" lastClr="000000"/>
                      </a:solidFill>
                    </a:rPr>
                    <a:t>оптимальны пути AB и BC</a:t>
                  </a:r>
                  <a:r>
                    <a:rPr lang="en-GB" sz="1600" dirty="0">
                      <a:solidFill>
                        <a:sysClr val="windowText" lastClr="000000"/>
                      </a:solidFill>
                    </a:rPr>
                    <a:t>.</a:t>
                  </a:r>
                </a:p>
              </p:txBody>
            </p:sp>
            <p:grpSp>
              <p:nvGrpSpPr>
                <p:cNvPr id="34" name="Группа 33">
                  <a:extLst>
                    <a:ext uri="{FF2B5EF4-FFF2-40B4-BE49-F238E27FC236}">
                      <a16:creationId xmlns:a16="http://schemas.microsoft.com/office/drawing/2014/main" id="{20C86932-BECF-4014-41B2-094344546777}"/>
                    </a:ext>
                  </a:extLst>
                </p:cNvPr>
                <p:cNvGrpSpPr/>
                <p:nvPr/>
              </p:nvGrpSpPr>
              <p:grpSpPr>
                <a:xfrm>
                  <a:off x="499653" y="3299884"/>
                  <a:ext cx="3232061" cy="555942"/>
                  <a:chOff x="540129" y="2902133"/>
                  <a:chExt cx="3232061" cy="555942"/>
                </a:xfrm>
              </p:grpSpPr>
              <p:sp>
                <p:nvSpPr>
                  <p:cNvPr id="30" name="Полилиния: фигура 29">
                    <a:extLst>
                      <a:ext uri="{FF2B5EF4-FFF2-40B4-BE49-F238E27FC236}">
                        <a16:creationId xmlns:a16="http://schemas.microsoft.com/office/drawing/2014/main" id="{0393BACA-73DB-0DFC-58BC-EED88BB28615}"/>
                      </a:ext>
                    </a:extLst>
                  </p:cNvPr>
                  <p:cNvSpPr/>
                  <p:nvPr/>
                </p:nvSpPr>
                <p:spPr>
                  <a:xfrm>
                    <a:off x="573440" y="2902133"/>
                    <a:ext cx="3164279" cy="536331"/>
                  </a:xfrm>
                  <a:custGeom>
                    <a:avLst/>
                    <a:gdLst>
                      <a:gd name="connsiteX0" fmla="*/ 0 w 2865796"/>
                      <a:gd name="connsiteY0" fmla="*/ 334345 h 334345"/>
                      <a:gd name="connsiteX1" fmla="*/ 395654 w 2865796"/>
                      <a:gd name="connsiteY1" fmla="*/ 140914 h 334345"/>
                      <a:gd name="connsiteX2" fmla="*/ 694592 w 2865796"/>
                      <a:gd name="connsiteY2" fmla="*/ 272799 h 334345"/>
                      <a:gd name="connsiteX3" fmla="*/ 905608 w 2865796"/>
                      <a:gd name="connsiteY3" fmla="*/ 149707 h 334345"/>
                      <a:gd name="connsiteX4" fmla="*/ 1134208 w 2865796"/>
                      <a:gd name="connsiteY4" fmla="*/ 290384 h 334345"/>
                      <a:gd name="connsiteX5" fmla="*/ 1450731 w 2865796"/>
                      <a:gd name="connsiteY5" fmla="*/ 238 h 334345"/>
                      <a:gd name="connsiteX6" fmla="*/ 1758461 w 2865796"/>
                      <a:gd name="connsiteY6" fmla="*/ 237630 h 334345"/>
                      <a:gd name="connsiteX7" fmla="*/ 2435469 w 2865796"/>
                      <a:gd name="connsiteY7" fmla="*/ 52991 h 334345"/>
                      <a:gd name="connsiteX8" fmla="*/ 2822331 w 2865796"/>
                      <a:gd name="connsiteY8" fmla="*/ 61784 h 334345"/>
                      <a:gd name="connsiteX9" fmla="*/ 2839915 w 2865796"/>
                      <a:gd name="connsiteY9" fmla="*/ 52991 h 334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65796" h="334345">
                        <a:moveTo>
                          <a:pt x="0" y="334345"/>
                        </a:moveTo>
                        <a:cubicBezTo>
                          <a:pt x="139944" y="242758"/>
                          <a:pt x="279889" y="151172"/>
                          <a:pt x="395654" y="140914"/>
                        </a:cubicBezTo>
                        <a:cubicBezTo>
                          <a:pt x="511419" y="130656"/>
                          <a:pt x="609600" y="271333"/>
                          <a:pt x="694592" y="272799"/>
                        </a:cubicBezTo>
                        <a:cubicBezTo>
                          <a:pt x="779584" y="274265"/>
                          <a:pt x="832339" y="146776"/>
                          <a:pt x="905608" y="149707"/>
                        </a:cubicBezTo>
                        <a:cubicBezTo>
                          <a:pt x="978877" y="152638"/>
                          <a:pt x="1043354" y="315295"/>
                          <a:pt x="1134208" y="290384"/>
                        </a:cubicBezTo>
                        <a:cubicBezTo>
                          <a:pt x="1225062" y="265473"/>
                          <a:pt x="1346689" y="9030"/>
                          <a:pt x="1450731" y="238"/>
                        </a:cubicBezTo>
                        <a:cubicBezTo>
                          <a:pt x="1554773" y="-8554"/>
                          <a:pt x="1594338" y="228838"/>
                          <a:pt x="1758461" y="237630"/>
                        </a:cubicBezTo>
                        <a:cubicBezTo>
                          <a:pt x="1922584" y="246422"/>
                          <a:pt x="2258157" y="82299"/>
                          <a:pt x="2435469" y="52991"/>
                        </a:cubicBezTo>
                        <a:cubicBezTo>
                          <a:pt x="2612781" y="23683"/>
                          <a:pt x="2754923" y="61784"/>
                          <a:pt x="2822331" y="61784"/>
                        </a:cubicBezTo>
                        <a:cubicBezTo>
                          <a:pt x="2889739" y="61784"/>
                          <a:pt x="2864827" y="57387"/>
                          <a:pt x="2839915" y="52991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A7E291AD-DEDE-5635-5643-8F210E97CD0E}"/>
                      </a:ext>
                    </a:extLst>
                  </p:cNvPr>
                  <p:cNvSpPr/>
                  <p:nvPr/>
                </p:nvSpPr>
                <p:spPr>
                  <a:xfrm>
                    <a:off x="540129" y="3368075"/>
                    <a:ext cx="90000" cy="90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" name="Овал 32">
                    <a:extLst>
                      <a:ext uri="{FF2B5EF4-FFF2-40B4-BE49-F238E27FC236}">
                        <a16:creationId xmlns:a16="http://schemas.microsoft.com/office/drawing/2014/main" id="{B628D50A-C8C2-6700-F1EB-A6EE337BFE2B}"/>
                      </a:ext>
                    </a:extLst>
                  </p:cNvPr>
                  <p:cNvSpPr/>
                  <p:nvPr/>
                </p:nvSpPr>
                <p:spPr>
                  <a:xfrm>
                    <a:off x="3682190" y="2947224"/>
                    <a:ext cx="90000" cy="90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74A8524D-D7CC-8A3F-E719-179694B06A12}"/>
                  </a:ext>
                </a:extLst>
              </p:cNvPr>
              <p:cNvSpPr/>
              <p:nvPr/>
            </p:nvSpPr>
            <p:spPr>
              <a:xfrm>
                <a:off x="1893757" y="1552694"/>
                <a:ext cx="90000" cy="90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681496F-7C64-82B6-9BD8-B2795FEA2F80}"/>
              </a:ext>
            </a:extLst>
          </p:cNvPr>
          <p:cNvSpPr txBox="1"/>
          <p:nvPr/>
        </p:nvSpPr>
        <p:spPr>
          <a:xfrm>
            <a:off x="278760" y="154499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/>
              <a:t>A</a:t>
            </a:r>
            <a:endParaRPr lang="en-GB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45BBF3-1F74-0779-9DCB-819F7B7810C3}"/>
              </a:ext>
            </a:extLst>
          </p:cNvPr>
          <p:cNvSpPr txBox="1"/>
          <p:nvPr/>
        </p:nvSpPr>
        <p:spPr>
          <a:xfrm>
            <a:off x="1641424" y="125914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/>
              <a:t>B</a:t>
            </a:r>
            <a:endParaRPr lang="en-GB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38F877-2AD4-7A35-0186-9B21250ECB98}"/>
              </a:ext>
            </a:extLst>
          </p:cNvPr>
          <p:cNvSpPr txBox="1"/>
          <p:nvPr/>
        </p:nvSpPr>
        <p:spPr>
          <a:xfrm>
            <a:off x="3415410" y="112414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/>
              <a:t>C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04239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7" y="101962"/>
            <a:ext cx="7624776" cy="540000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обучения с интегральным подкреплением с алгоритмом итерации по стратегии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E3CDD5CE-579A-98E4-CD24-C0EA785A35AB}"/>
                  </a:ext>
                </a:extLst>
              </p:cNvPr>
              <p:cNvSpPr/>
              <p:nvPr/>
            </p:nvSpPr>
            <p:spPr>
              <a:xfrm>
                <a:off x="81314" y="1101433"/>
                <a:ext cx="4816268" cy="3325090"/>
              </a:xfrm>
              <a:prstGeom prst="roundRect">
                <a:avLst>
                  <a:gd name="adj" fmla="val 7008"/>
                </a:avLst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>
                  <a:lnSpc>
                    <a:spcPct val="150000"/>
                  </a:lnSpc>
                </a:pPr>
                <a:r>
                  <a:rPr lang="ru-RU" sz="1400" dirty="0">
                    <a:solidFill>
                      <a:schemeClr val="tx1"/>
                    </a:solidFill>
                  </a:rPr>
                  <a:t>Функция ценности</a:t>
                </a:r>
                <a:endParaRPr lang="en-GB" sz="140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ru-RU" sz="1400" dirty="0">
                    <a:solidFill>
                      <a:schemeClr val="tx1"/>
                    </a:solidFill>
                  </a:rPr>
                  <a:t>Оценка стратегии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1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1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</a:endParaRPr>
              </a:p>
              <a:p>
                <a:pPr algn="just"/>
                <a:endParaRPr lang="en-US" sz="14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ru-RU" sz="1400" dirty="0">
                    <a:solidFill>
                      <a:schemeClr val="tx1"/>
                    </a:solidFill>
                  </a:rPr>
                  <a:t>Улучшение стратегии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ru-RU" sz="1300" dirty="0">
                    <a:solidFill>
                      <a:schemeClr val="tx1"/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GB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13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13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13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13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13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GB" sz="13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13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13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GB" sz="13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3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…</m:t>
                                                    </m:r>
                                                  </m:e>
                                                  <m:e>
                                                    <m:sSubSup>
                                                      <m:sSubSupPr>
                                                        <m:ctrlPr>
                                                          <a:rPr lang="en-GB" sz="13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SupPr>
                                                      <m:e>
                                                        <m:r>
                                                          <a:rPr lang="en-GB" sz="13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13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sub>
                                                      <m:sup>
                                                        <m:r>
                                                          <a:rPr lang="en-GB" sz="13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bSup>
                                                  </m:e>
                                                </m:mr>
                                              </m:m>
                                              <m:r>
                                                <a:rPr lang="en-GB" sz="13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sz="1300" dirty="0">
                    <a:solidFill>
                      <a:schemeClr val="tx1"/>
                    </a:solidFill>
                  </a:rPr>
                  <a:t>. </a:t>
                </a:r>
                <a:r>
                  <a:rPr lang="ru-RU" sz="1300" dirty="0">
                    <a:solidFill>
                      <a:schemeClr val="tx1"/>
                    </a:solidFill>
                  </a:rPr>
                  <a:t>Вектор параметров W содержит элементы матрицы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1300" dirty="0">
                  <a:solidFill>
                    <a:schemeClr val="tx1"/>
                  </a:solidFill>
                </a:endParaRPr>
              </a:p>
              <a:p>
                <a:pPr algn="just"/>
                <a:endParaRPr lang="ru-R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E3CDD5CE-579A-98E4-CD24-C0EA785A3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4" y="1101433"/>
                <a:ext cx="4816268" cy="3325090"/>
              </a:xfrm>
              <a:prstGeom prst="roundRect">
                <a:avLst>
                  <a:gd name="adj" fmla="val 7008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: скругленные углы 7">
                <a:extLst>
                  <a:ext uri="{FF2B5EF4-FFF2-40B4-BE49-F238E27FC236}">
                    <a16:creationId xmlns:a16="http://schemas.microsoft.com/office/drawing/2014/main" id="{F7044A9A-DC07-05FA-BBBE-EC5B74748B09}"/>
                  </a:ext>
                </a:extLst>
              </p:cNvPr>
              <p:cNvSpPr/>
              <p:nvPr/>
            </p:nvSpPr>
            <p:spPr>
              <a:xfrm>
                <a:off x="4996362" y="1115285"/>
                <a:ext cx="4066323" cy="2147455"/>
              </a:xfrm>
              <a:prstGeom prst="roundRect">
                <a:avLst>
                  <a:gd name="adj" fmla="val 7957"/>
                </a:avLst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ru-RU" sz="1600" dirty="0"/>
                  <a:t>КРИТИК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  <a:p>
                <a:pPr algn="ctr">
                  <a:lnSpc>
                    <a:spcPct val="150000"/>
                  </a:lnSpc>
                </a:pPr>
                <a:r>
                  <a:rPr lang="ru-RU" sz="1200" dirty="0"/>
                  <a:t>Где </a:t>
                </a:r>
                <a14:m>
                  <m:oMath xmlns:m="http://schemas.openxmlformats.org/officeDocument/2006/math">
                    <m:r>
                      <a:rPr lang="ru-RU" sz="12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GB" sz="1200" dirty="0"/>
                  <a:t> </a:t>
                </a:r>
                <a:r>
                  <a:rPr lang="ru-RU" sz="1200" dirty="0"/>
                  <a:t>ведет себя как вектор регрессии с приближенным параметром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1200" dirty="0"/>
                  <a:t> </a:t>
                </a:r>
                <a:r>
                  <a:rPr lang="ru-RU" sz="1200" dirty="0"/>
                  <a:t>на каждой итерации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1200" dirty="0"/>
                  <a:t>.</a:t>
                </a:r>
              </a:p>
            </p:txBody>
          </p:sp>
        </mc:Choice>
        <mc:Fallback xmlns="">
          <p:sp>
            <p:nvSpPr>
              <p:cNvPr id="8" name="Прямоугольник: скругленные углы 7">
                <a:extLst>
                  <a:ext uri="{FF2B5EF4-FFF2-40B4-BE49-F238E27FC236}">
                    <a16:creationId xmlns:a16="http://schemas.microsoft.com/office/drawing/2014/main" id="{F7044A9A-DC07-05FA-BBBE-EC5B74748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362" y="1115285"/>
                <a:ext cx="4066323" cy="2147455"/>
              </a:xfrm>
              <a:prstGeom prst="roundRect">
                <a:avLst>
                  <a:gd name="adj" fmla="val 795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5FA1CA1-FE88-C706-F54E-F8ABAFEF8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930" y="93458"/>
            <a:ext cx="1369756" cy="5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90B9FA-3333-387B-F2F6-787E2ABD93C2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21</a:t>
            </a:fld>
            <a:endParaRPr lang="en-GB" sz="1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42AE7F0C-AC13-95F5-9B66-01B131E9CF46}"/>
                  </a:ext>
                </a:extLst>
              </p:cNvPr>
              <p:cNvSpPr/>
              <p:nvPr/>
            </p:nvSpPr>
            <p:spPr>
              <a:xfrm>
                <a:off x="4996361" y="3366651"/>
                <a:ext cx="4066323" cy="1059872"/>
              </a:xfrm>
              <a:prstGeom prst="roundRect">
                <a:avLst>
                  <a:gd name="adj" fmla="val 13399"/>
                </a:avLst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/>
                  <a:t>АКТОР</a:t>
                </a:r>
              </a:p>
              <a:p>
                <a:pPr algn="ctr"/>
                <a:endParaRPr lang="en-GB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42AE7F0C-AC13-95F5-9B66-01B131E9C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361" y="3366651"/>
                <a:ext cx="4066323" cy="1059872"/>
              </a:xfrm>
              <a:prstGeom prst="roundRect">
                <a:avLst>
                  <a:gd name="adj" fmla="val 1339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445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458"/>
            <a:ext cx="7624776" cy="540000"/>
          </a:xfrm>
        </p:spPr>
        <p:txBody>
          <a:bodyPr>
            <a:noAutofit/>
          </a:bodyPr>
          <a:lstStyle/>
          <a:p>
            <a:r>
              <a:rPr lang="ru-RU" sz="2200" dirty="0"/>
              <a:t>Приблизительное динамическое программирование</a:t>
            </a:r>
            <a:r>
              <a:rPr lang="en-GB" sz="2200" dirty="0"/>
              <a:t> (ADP) </a:t>
            </a:r>
            <a:endParaRPr lang="ru-RU" sz="22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50B93B7-C22B-E9C0-6495-D37EE9B0ED18}"/>
              </a:ext>
            </a:extLst>
          </p:cNvPr>
          <p:cNvSpPr/>
          <p:nvPr/>
        </p:nvSpPr>
        <p:spPr>
          <a:xfrm>
            <a:off x="247851" y="957737"/>
            <a:ext cx="4308230" cy="106263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b="1" dirty="0"/>
              <a:t>Динамическое программирование</a:t>
            </a:r>
          </a:p>
          <a:p>
            <a:pPr algn="just"/>
            <a:r>
              <a:rPr lang="en-GB" sz="1600" dirty="0"/>
              <a:t>+ </a:t>
            </a:r>
            <a:r>
              <a:rPr lang="ru-RU" sz="1600" dirty="0"/>
              <a:t>В обратном времени</a:t>
            </a:r>
          </a:p>
          <a:p>
            <a:pPr algn="just"/>
            <a:r>
              <a:rPr lang="ru-RU" sz="1600" dirty="0"/>
              <a:t>+ Необходимо знание модели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3CDD5CE-579A-98E4-CD24-C0EA785A35AB}"/>
              </a:ext>
            </a:extLst>
          </p:cNvPr>
          <p:cNvSpPr/>
          <p:nvPr/>
        </p:nvSpPr>
        <p:spPr>
          <a:xfrm>
            <a:off x="247851" y="2168094"/>
            <a:ext cx="4308230" cy="118279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b="1" dirty="0"/>
              <a:t>Обучение с подкреплением</a:t>
            </a:r>
          </a:p>
          <a:p>
            <a:pPr algn="just"/>
            <a:r>
              <a:rPr lang="ru-RU" sz="1600" dirty="0"/>
              <a:t>+</a:t>
            </a:r>
            <a:r>
              <a:rPr lang="vi-VN" sz="1600" dirty="0"/>
              <a:t> </a:t>
            </a:r>
            <a:r>
              <a:rPr lang="ru-RU" sz="1600" dirty="0"/>
              <a:t>Обучение через взаимодействия</a:t>
            </a:r>
            <a:endParaRPr lang="en-GB" sz="1600" dirty="0"/>
          </a:p>
          <a:p>
            <a:pPr algn="just"/>
            <a:r>
              <a:rPr lang="en-GB" sz="1600" dirty="0"/>
              <a:t>+</a:t>
            </a:r>
            <a:r>
              <a:rPr lang="ru-RU" sz="1600" dirty="0"/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Компромисс между исследованием и использованием 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7044A9A-DC07-05FA-BBBE-EC5B74748B09}"/>
              </a:ext>
            </a:extLst>
          </p:cNvPr>
          <p:cNvSpPr/>
          <p:nvPr/>
        </p:nvSpPr>
        <p:spPr>
          <a:xfrm>
            <a:off x="247851" y="3514118"/>
            <a:ext cx="4308230" cy="105596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sz="1600" b="1" dirty="0"/>
              <a:t>ADP</a:t>
            </a:r>
          </a:p>
          <a:p>
            <a:pPr algn="just"/>
            <a:r>
              <a:rPr lang="en-GB" sz="1600" dirty="0"/>
              <a:t>+ </a:t>
            </a:r>
            <a:r>
              <a:rPr lang="ru-RU" sz="1600" dirty="0"/>
              <a:t>в прямом времени</a:t>
            </a:r>
          </a:p>
          <a:p>
            <a:pPr algn="just"/>
            <a:r>
              <a:rPr lang="en-GB" sz="1600" dirty="0"/>
              <a:t>+ </a:t>
            </a:r>
            <a:r>
              <a:rPr lang="ru-RU" sz="1600" dirty="0"/>
              <a:t>Нейронные сети</a:t>
            </a:r>
          </a:p>
        </p:txBody>
      </p:sp>
      <p:pic>
        <p:nvPicPr>
          <p:cNvPr id="2" name="Рисунок 1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5FA1CA1-FE88-C706-F54E-F8ABAFEF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930" y="93458"/>
            <a:ext cx="1369756" cy="540000"/>
          </a:xfrm>
          <a:prstGeom prst="rect">
            <a:avLst/>
          </a:prstGeom>
        </p:spPr>
      </p:pic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D6468632-4247-A758-B74E-74FC788812FB}"/>
              </a:ext>
            </a:extLst>
          </p:cNvPr>
          <p:cNvGrpSpPr/>
          <p:nvPr/>
        </p:nvGrpSpPr>
        <p:grpSpPr>
          <a:xfrm>
            <a:off x="4937760" y="904617"/>
            <a:ext cx="801189" cy="3817753"/>
            <a:chOff x="4937760" y="904617"/>
            <a:chExt cx="801189" cy="3817753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DC222446-7860-FBDA-3A28-E80DDED6228B}"/>
                </a:ext>
              </a:extLst>
            </p:cNvPr>
            <p:cNvSpPr/>
            <p:nvPr/>
          </p:nvSpPr>
          <p:spPr>
            <a:xfrm>
              <a:off x="4937760" y="904617"/>
              <a:ext cx="801189" cy="3817753"/>
            </a:xfrm>
            <a:prstGeom prst="roundRect">
              <a:avLst/>
            </a:prstGeom>
            <a:solidFill>
              <a:srgbClr val="FBC6AB"/>
            </a:solidFill>
            <a:ln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Овал 9">
                  <a:extLst>
                    <a:ext uri="{FF2B5EF4-FFF2-40B4-BE49-F238E27FC236}">
                      <a16:creationId xmlns:a16="http://schemas.microsoft.com/office/drawing/2014/main" id="{1AF4B938-538B-97DE-0EDD-B6EDC566C826}"/>
                    </a:ext>
                  </a:extLst>
                </p:cNvPr>
                <p:cNvSpPr/>
                <p:nvPr/>
              </p:nvSpPr>
              <p:spPr>
                <a:xfrm>
                  <a:off x="5164497" y="1968675"/>
                  <a:ext cx="360000" cy="360000"/>
                </a:xfrm>
                <a:prstGeom prst="ellipse">
                  <a:avLst/>
                </a:prstGeom>
                <a:solidFill>
                  <a:srgbClr val="FEEEE6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Овал 9">
                  <a:extLst>
                    <a:ext uri="{FF2B5EF4-FFF2-40B4-BE49-F238E27FC236}">
                      <a16:creationId xmlns:a16="http://schemas.microsoft.com/office/drawing/2014/main" id="{1AF4B938-538B-97DE-0EDD-B6EDC566C8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497" y="1968675"/>
                  <a:ext cx="360000" cy="360000"/>
                </a:xfrm>
                <a:prstGeom prst="ellipse">
                  <a:avLst/>
                </a:prstGeom>
                <a:blipFill>
                  <a:blip r:embed="rId5"/>
                  <a:stretch>
                    <a:fillRect l="-3279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Овал 11">
                  <a:extLst>
                    <a:ext uri="{FF2B5EF4-FFF2-40B4-BE49-F238E27FC236}">
                      <a16:creationId xmlns:a16="http://schemas.microsoft.com/office/drawing/2014/main" id="{0FDF7290-5687-F381-536C-FD35F8648850}"/>
                    </a:ext>
                  </a:extLst>
                </p:cNvPr>
                <p:cNvSpPr/>
                <p:nvPr/>
              </p:nvSpPr>
              <p:spPr>
                <a:xfrm>
                  <a:off x="5164654" y="3035673"/>
                  <a:ext cx="360000" cy="360000"/>
                </a:xfrm>
                <a:prstGeom prst="ellipse">
                  <a:avLst/>
                </a:prstGeom>
                <a:solidFill>
                  <a:srgbClr val="FEEEE6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Овал 11">
                  <a:extLst>
                    <a:ext uri="{FF2B5EF4-FFF2-40B4-BE49-F238E27FC236}">
                      <a16:creationId xmlns:a16="http://schemas.microsoft.com/office/drawing/2014/main" id="{0FDF7290-5687-F381-536C-FD35F86488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654" y="3035673"/>
                  <a:ext cx="360000" cy="360000"/>
                </a:xfrm>
                <a:prstGeom prst="ellipse">
                  <a:avLst/>
                </a:prstGeom>
                <a:blipFill>
                  <a:blip r:embed="rId6"/>
                  <a:stretch>
                    <a:fillRect l="-3279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Овал 12">
                  <a:extLst>
                    <a:ext uri="{FF2B5EF4-FFF2-40B4-BE49-F238E27FC236}">
                      <a16:creationId xmlns:a16="http://schemas.microsoft.com/office/drawing/2014/main" id="{92D15A9B-0497-DABF-FE33-54127B9728DA}"/>
                    </a:ext>
                  </a:extLst>
                </p:cNvPr>
                <p:cNvSpPr/>
                <p:nvPr/>
              </p:nvSpPr>
              <p:spPr>
                <a:xfrm>
                  <a:off x="5147080" y="4125566"/>
                  <a:ext cx="360000" cy="360000"/>
                </a:xfrm>
                <a:prstGeom prst="ellipse">
                  <a:avLst/>
                </a:prstGeom>
                <a:solidFill>
                  <a:srgbClr val="FEEEE6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Овал 12">
                  <a:extLst>
                    <a:ext uri="{FF2B5EF4-FFF2-40B4-BE49-F238E27FC236}">
                      <a16:creationId xmlns:a16="http://schemas.microsoft.com/office/drawing/2014/main" id="{92D15A9B-0497-DABF-FE33-54127B972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080" y="4125566"/>
                  <a:ext cx="360000" cy="360000"/>
                </a:xfrm>
                <a:prstGeom prst="ellipse">
                  <a:avLst/>
                </a:prstGeom>
                <a:blipFill>
                  <a:blip r:embed="rId7"/>
                  <a:stretch>
                    <a:fillRect l="-3279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EB2C4C3B-3DDA-F30C-743A-5C5ADF5CB2A9}"/>
              </a:ext>
            </a:extLst>
          </p:cNvPr>
          <p:cNvGrpSpPr/>
          <p:nvPr/>
        </p:nvGrpSpPr>
        <p:grpSpPr>
          <a:xfrm>
            <a:off x="8077832" y="1683277"/>
            <a:ext cx="944065" cy="2150620"/>
            <a:chOff x="7973512" y="1683277"/>
            <a:chExt cx="944065" cy="2150620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AFA75E18-9495-C44D-DE3B-AE7644637506}"/>
                </a:ext>
              </a:extLst>
            </p:cNvPr>
            <p:cNvSpPr/>
            <p:nvPr/>
          </p:nvSpPr>
          <p:spPr>
            <a:xfrm>
              <a:off x="7973512" y="1683277"/>
              <a:ext cx="944065" cy="2150620"/>
            </a:xfrm>
            <a:prstGeom prst="roundRect">
              <a:avLst/>
            </a:prstGeom>
            <a:solidFill>
              <a:srgbClr val="FBC6AB"/>
            </a:solidFill>
            <a:ln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Овал 18">
                  <a:extLst>
                    <a:ext uri="{FF2B5EF4-FFF2-40B4-BE49-F238E27FC236}">
                      <a16:creationId xmlns:a16="http://schemas.microsoft.com/office/drawing/2014/main" id="{39FFC627-5BFD-D86E-C817-FC905A600DC5}"/>
                    </a:ext>
                  </a:extLst>
                </p:cNvPr>
                <p:cNvSpPr/>
                <p:nvPr/>
              </p:nvSpPr>
              <p:spPr>
                <a:xfrm>
                  <a:off x="8081099" y="2542081"/>
                  <a:ext cx="720000" cy="720000"/>
                </a:xfrm>
                <a:prstGeom prst="ellipse">
                  <a:avLst/>
                </a:prstGeom>
                <a:solidFill>
                  <a:srgbClr val="BCE292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Овал 18">
                  <a:extLst>
                    <a:ext uri="{FF2B5EF4-FFF2-40B4-BE49-F238E27FC236}">
                      <a16:creationId xmlns:a16="http://schemas.microsoft.com/office/drawing/2014/main" id="{39FFC627-5BFD-D86E-C817-FC905A600D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099" y="2542081"/>
                  <a:ext cx="720000" cy="720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55EFF4D-DE6B-A050-FC1C-4C01560D1F26}"/>
              </a:ext>
            </a:extLst>
          </p:cNvPr>
          <p:cNvGrpSpPr/>
          <p:nvPr/>
        </p:nvGrpSpPr>
        <p:grpSpPr>
          <a:xfrm>
            <a:off x="6368622" y="631001"/>
            <a:ext cx="1041816" cy="4360073"/>
            <a:chOff x="6252315" y="633458"/>
            <a:chExt cx="1207831" cy="4360073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69D7FAC7-5B0F-AC23-A6FA-A508F1D1A376}"/>
                </a:ext>
              </a:extLst>
            </p:cNvPr>
            <p:cNvSpPr/>
            <p:nvPr/>
          </p:nvSpPr>
          <p:spPr>
            <a:xfrm>
              <a:off x="6252315" y="633458"/>
              <a:ext cx="1207831" cy="4360073"/>
            </a:xfrm>
            <a:prstGeom prst="roundRect">
              <a:avLst/>
            </a:prstGeom>
            <a:solidFill>
              <a:srgbClr val="FBC6AB"/>
            </a:solidFill>
            <a:ln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Овал 13">
                  <a:extLst>
                    <a:ext uri="{FF2B5EF4-FFF2-40B4-BE49-F238E27FC236}">
                      <a16:creationId xmlns:a16="http://schemas.microsoft.com/office/drawing/2014/main" id="{0308A250-5534-4BAD-7BD1-7C0814FCFD2B}"/>
                    </a:ext>
                  </a:extLst>
                </p:cNvPr>
                <p:cNvSpPr/>
                <p:nvPr/>
              </p:nvSpPr>
              <p:spPr>
                <a:xfrm>
                  <a:off x="6535281" y="1334514"/>
                  <a:ext cx="640800" cy="554400"/>
                </a:xfrm>
                <a:prstGeom prst="ellipse">
                  <a:avLst/>
                </a:prstGeom>
                <a:solidFill>
                  <a:srgbClr val="A0AFE4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Овал 13">
                  <a:extLst>
                    <a:ext uri="{FF2B5EF4-FFF2-40B4-BE49-F238E27FC236}">
                      <a16:creationId xmlns:a16="http://schemas.microsoft.com/office/drawing/2014/main" id="{0308A250-5534-4BAD-7BD1-7C0814FCF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281" y="1334514"/>
                  <a:ext cx="640800" cy="554400"/>
                </a:xfrm>
                <a:prstGeom prst="ellipse">
                  <a:avLst/>
                </a:prstGeom>
                <a:blipFill>
                  <a:blip r:embed="rId9"/>
                  <a:stretch>
                    <a:fillRect l="-5435" r="-5435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Овал 19">
                  <a:extLst>
                    <a:ext uri="{FF2B5EF4-FFF2-40B4-BE49-F238E27FC236}">
                      <a16:creationId xmlns:a16="http://schemas.microsoft.com/office/drawing/2014/main" id="{3F1515CC-7F21-9B9B-E9EE-F919E76BB48C}"/>
                    </a:ext>
                  </a:extLst>
                </p:cNvPr>
                <p:cNvSpPr/>
                <p:nvPr/>
              </p:nvSpPr>
              <p:spPr>
                <a:xfrm>
                  <a:off x="6535281" y="2328675"/>
                  <a:ext cx="640800" cy="554400"/>
                </a:xfrm>
                <a:prstGeom prst="ellipse">
                  <a:avLst/>
                </a:prstGeom>
                <a:solidFill>
                  <a:srgbClr val="A0AFE4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Овал 19">
                  <a:extLst>
                    <a:ext uri="{FF2B5EF4-FFF2-40B4-BE49-F238E27FC236}">
                      <a16:creationId xmlns:a16="http://schemas.microsoft.com/office/drawing/2014/main" id="{3F1515CC-7F21-9B9B-E9EE-F919E76BB4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281" y="2328675"/>
                  <a:ext cx="640800" cy="554400"/>
                </a:xfrm>
                <a:prstGeom prst="ellipse">
                  <a:avLst/>
                </a:prstGeom>
                <a:blipFill>
                  <a:blip r:embed="rId10"/>
                  <a:stretch>
                    <a:fillRect l="-6522" r="-5435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Овал 20">
                  <a:extLst>
                    <a:ext uri="{FF2B5EF4-FFF2-40B4-BE49-F238E27FC236}">
                      <a16:creationId xmlns:a16="http://schemas.microsoft.com/office/drawing/2014/main" id="{E5275C04-1402-D169-223B-DF31D7995FED}"/>
                    </a:ext>
                  </a:extLst>
                </p:cNvPr>
                <p:cNvSpPr/>
                <p:nvPr/>
              </p:nvSpPr>
              <p:spPr>
                <a:xfrm>
                  <a:off x="6535281" y="3280396"/>
                  <a:ext cx="640800" cy="554400"/>
                </a:xfrm>
                <a:prstGeom prst="ellipse">
                  <a:avLst/>
                </a:prstGeom>
                <a:solidFill>
                  <a:srgbClr val="A0AFE4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Овал 20">
                  <a:extLst>
                    <a:ext uri="{FF2B5EF4-FFF2-40B4-BE49-F238E27FC236}">
                      <a16:creationId xmlns:a16="http://schemas.microsoft.com/office/drawing/2014/main" id="{E5275C04-1402-D169-223B-DF31D7995F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281" y="3280396"/>
                  <a:ext cx="640800" cy="554400"/>
                </a:xfrm>
                <a:prstGeom prst="ellipse">
                  <a:avLst/>
                </a:prstGeom>
                <a:blipFill>
                  <a:blip r:embed="rId11"/>
                  <a:stretch>
                    <a:fillRect l="-6522" r="-5435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Овал 21">
                  <a:extLst>
                    <a:ext uri="{FF2B5EF4-FFF2-40B4-BE49-F238E27FC236}">
                      <a16:creationId xmlns:a16="http://schemas.microsoft.com/office/drawing/2014/main" id="{AAB4D0E0-247F-D733-B156-93E2449D273C}"/>
                    </a:ext>
                  </a:extLst>
                </p:cNvPr>
                <p:cNvSpPr/>
                <p:nvPr/>
              </p:nvSpPr>
              <p:spPr>
                <a:xfrm>
                  <a:off x="6535281" y="4274557"/>
                  <a:ext cx="640800" cy="554400"/>
                </a:xfrm>
                <a:prstGeom prst="ellipse">
                  <a:avLst/>
                </a:prstGeom>
                <a:solidFill>
                  <a:srgbClr val="A0AFE4"/>
                </a:solidFill>
                <a:ln>
                  <a:solidFill>
                    <a:srgbClr val="0070C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Овал 21">
                  <a:extLst>
                    <a:ext uri="{FF2B5EF4-FFF2-40B4-BE49-F238E27FC236}">
                      <a16:creationId xmlns:a16="http://schemas.microsoft.com/office/drawing/2014/main" id="{AAB4D0E0-247F-D733-B156-93E2449D2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281" y="4274557"/>
                  <a:ext cx="640800" cy="554400"/>
                </a:xfrm>
                <a:prstGeom prst="ellipse">
                  <a:avLst/>
                </a:prstGeom>
                <a:blipFill>
                  <a:blip r:embed="rId12"/>
                  <a:stretch>
                    <a:fillRect l="-6522" r="-5435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5207EA3-1A55-92B0-FF84-B981790E7510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 flipV="1">
            <a:off x="5524497" y="1609257"/>
            <a:ext cx="1088198" cy="539418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DA24B12C-8E25-2A40-D6F4-5DE646731CDC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>
            <a:off x="5524497" y="2148675"/>
            <a:ext cx="1088198" cy="454743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00F4A3D9-C5E4-13A6-2734-C2C9CBD972CB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>
            <a:off x="5524497" y="2148675"/>
            <a:ext cx="1088198" cy="1406464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614AA48-146C-3D82-8071-52872EACAD6C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5524497" y="2148675"/>
            <a:ext cx="1088198" cy="2400625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474BA749-863E-FC0C-DDD4-F523A5F67CBD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 flipV="1">
            <a:off x="5524654" y="1609257"/>
            <a:ext cx="1088041" cy="1606416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531E5B18-52AC-A83A-102B-D54C647493E0}"/>
              </a:ext>
            </a:extLst>
          </p:cNvPr>
          <p:cNvCxnSpPr>
            <a:stCxn id="12" idx="6"/>
            <a:endCxn id="20" idx="2"/>
          </p:cNvCxnSpPr>
          <p:nvPr/>
        </p:nvCxnSpPr>
        <p:spPr>
          <a:xfrm flipV="1">
            <a:off x="5524654" y="2603418"/>
            <a:ext cx="1088041" cy="612255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4DA1A9C4-1EA4-6FF4-18A9-1BEF4D488FF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5524654" y="3215673"/>
            <a:ext cx="1088041" cy="339466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0B17EE24-165E-6AF0-4C12-31D632493163}"/>
              </a:ext>
            </a:extLst>
          </p:cNvPr>
          <p:cNvCxnSpPr>
            <a:stCxn id="12" idx="6"/>
            <a:endCxn id="22" idx="2"/>
          </p:cNvCxnSpPr>
          <p:nvPr/>
        </p:nvCxnSpPr>
        <p:spPr>
          <a:xfrm>
            <a:off x="5524654" y="3215673"/>
            <a:ext cx="1088041" cy="1333627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3236E96F-59B0-50D4-CB21-AAB5C36EF2D2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 flipV="1">
            <a:off x="5507080" y="1609257"/>
            <a:ext cx="1105615" cy="2696309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EB4BDBF-6BC4-259E-3220-088946B2F0AA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5507080" y="2603418"/>
            <a:ext cx="1105615" cy="1702148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36A965DA-A064-0282-89BC-7C9026EEE940}"/>
              </a:ext>
            </a:extLst>
          </p:cNvPr>
          <p:cNvCxnSpPr>
            <a:stCxn id="13" idx="6"/>
            <a:endCxn id="21" idx="2"/>
          </p:cNvCxnSpPr>
          <p:nvPr/>
        </p:nvCxnSpPr>
        <p:spPr>
          <a:xfrm flipV="1">
            <a:off x="5507080" y="3555139"/>
            <a:ext cx="1105615" cy="750427"/>
          </a:xfrm>
          <a:prstGeom prst="straightConnector1">
            <a:avLst/>
          </a:prstGeom>
          <a:ln w="19050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49D1A65-7569-7D8F-044D-50401009EB98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>
            <a:off x="5507080" y="4305566"/>
            <a:ext cx="1105615" cy="243734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F2AFE573-2A85-6E9A-69A4-769E2BC27A53}"/>
              </a:ext>
            </a:extLst>
          </p:cNvPr>
          <p:cNvCxnSpPr>
            <a:stCxn id="14" idx="6"/>
            <a:endCxn id="19" idx="2"/>
          </p:cNvCxnSpPr>
          <p:nvPr/>
        </p:nvCxnSpPr>
        <p:spPr>
          <a:xfrm>
            <a:off x="7165418" y="1609257"/>
            <a:ext cx="1020001" cy="1292824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ED86505C-D694-AD18-6A6A-ADA0E786C255}"/>
              </a:ext>
            </a:extLst>
          </p:cNvPr>
          <p:cNvCxnSpPr>
            <a:cxnSpLocks/>
            <a:stCxn id="20" idx="6"/>
            <a:endCxn id="19" idx="2"/>
          </p:cNvCxnSpPr>
          <p:nvPr/>
        </p:nvCxnSpPr>
        <p:spPr>
          <a:xfrm>
            <a:off x="7165418" y="2603418"/>
            <a:ext cx="1020001" cy="298663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C0267244-42E1-2BBC-C90A-331A284743FA}"/>
              </a:ext>
            </a:extLst>
          </p:cNvPr>
          <p:cNvCxnSpPr>
            <a:stCxn id="21" idx="6"/>
            <a:endCxn id="19" idx="2"/>
          </p:cNvCxnSpPr>
          <p:nvPr/>
        </p:nvCxnSpPr>
        <p:spPr>
          <a:xfrm flipV="1">
            <a:off x="7165418" y="2902081"/>
            <a:ext cx="1020001" cy="653058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5C2418AD-71F6-E1D5-3CCC-950BF61FEC66}"/>
              </a:ext>
            </a:extLst>
          </p:cNvPr>
          <p:cNvCxnSpPr>
            <a:stCxn id="22" idx="6"/>
            <a:endCxn id="19" idx="2"/>
          </p:cNvCxnSpPr>
          <p:nvPr/>
        </p:nvCxnSpPr>
        <p:spPr>
          <a:xfrm flipV="1">
            <a:off x="7165418" y="2902081"/>
            <a:ext cx="1020001" cy="1647219"/>
          </a:xfrm>
          <a:prstGeom prst="straightConnector1">
            <a:avLst/>
          </a:prstGeom>
          <a:ln w="9525" cap="flat" cmpd="sng" algn="ctr">
            <a:solidFill>
              <a:srgbClr val="A0AFE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72F24DF-C2F9-2655-CEFC-E8E558D9D93C}"/>
              </a:ext>
            </a:extLst>
          </p:cNvPr>
          <p:cNvSpPr txBox="1"/>
          <p:nvPr/>
        </p:nvSpPr>
        <p:spPr>
          <a:xfrm>
            <a:off x="4906476" y="1165100"/>
            <a:ext cx="865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Входной слой</a:t>
            </a:r>
            <a:endParaRPr lang="en-GB" sz="1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71AE1F-7F05-8EDE-F8D9-76FA4DB76918}"/>
              </a:ext>
            </a:extLst>
          </p:cNvPr>
          <p:cNvSpPr txBox="1"/>
          <p:nvPr/>
        </p:nvSpPr>
        <p:spPr>
          <a:xfrm>
            <a:off x="6417485" y="725959"/>
            <a:ext cx="94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Скрытый слой</a:t>
            </a:r>
            <a:endParaRPr lang="en-GB" sz="1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5FAE22-22F4-EE8E-0FF5-21FC3F4DE694}"/>
              </a:ext>
            </a:extLst>
          </p:cNvPr>
          <p:cNvSpPr txBox="1"/>
          <p:nvPr/>
        </p:nvSpPr>
        <p:spPr>
          <a:xfrm>
            <a:off x="8034651" y="1867265"/>
            <a:ext cx="105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Выходной слой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130BB14-A81A-7627-7894-7CA2C94E0ACE}"/>
                  </a:ext>
                </a:extLst>
              </p:cNvPr>
              <p:cNvSpPr txBox="1"/>
              <p:nvPr/>
            </p:nvSpPr>
            <p:spPr>
              <a:xfrm>
                <a:off x="7479149" y="1882925"/>
                <a:ext cx="477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130BB14-A81A-7627-7894-7CA2C94E0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149" y="1882925"/>
                <a:ext cx="47798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5D67D47-FAE4-FF17-5A35-4E5EA191C068}"/>
                  </a:ext>
                </a:extLst>
              </p:cNvPr>
              <p:cNvSpPr txBox="1"/>
              <p:nvPr/>
            </p:nvSpPr>
            <p:spPr>
              <a:xfrm>
                <a:off x="7398111" y="2472509"/>
                <a:ext cx="477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5D67D47-FAE4-FF17-5A35-4E5EA191C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11" y="2472509"/>
                <a:ext cx="47798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CD933-3FFC-D880-4248-CD7B78ECA8E1}"/>
                  </a:ext>
                </a:extLst>
              </p:cNvPr>
              <p:cNvSpPr txBox="1"/>
              <p:nvPr/>
            </p:nvSpPr>
            <p:spPr>
              <a:xfrm>
                <a:off x="7385784" y="2950088"/>
                <a:ext cx="477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CD933-3FFC-D880-4248-CD7B78ECA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784" y="2950088"/>
                <a:ext cx="47798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1BB90C-F6D8-B28A-DB40-FE5DF99B69E3}"/>
                  </a:ext>
                </a:extLst>
              </p:cNvPr>
              <p:cNvSpPr txBox="1"/>
              <p:nvPr/>
            </p:nvSpPr>
            <p:spPr>
              <a:xfrm>
                <a:off x="7370067" y="3408153"/>
                <a:ext cx="477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GB" sz="1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1BB90C-F6D8-B28A-DB40-FE5DF99B6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067" y="3408153"/>
                <a:ext cx="47798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290B9FA-3333-387B-F2F6-787E2ABD93C2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22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4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FFA81-2655-3C5C-1E2C-44D8ACEA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82" y="14916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vi-VN" dirty="0">
                <a:solidFill>
                  <a:schemeClr val="bg1"/>
                </a:solidFill>
              </a:rPr>
              <a:t>LQR </a:t>
            </a:r>
            <a:r>
              <a:rPr lang="ru-RU" dirty="0">
                <a:solidFill>
                  <a:schemeClr val="bg1"/>
                </a:solidFill>
              </a:rPr>
              <a:t>и адаптивный регулятор</a:t>
            </a:r>
            <a:endParaRPr lang="vi-VN" dirty="0">
              <a:solidFill>
                <a:schemeClr val="bg1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48A64B9-4B71-1615-EF62-2E2EA5DB680D}"/>
              </a:ext>
            </a:extLst>
          </p:cNvPr>
          <p:cNvGrpSpPr/>
          <p:nvPr/>
        </p:nvGrpSpPr>
        <p:grpSpPr>
          <a:xfrm>
            <a:off x="250082" y="888843"/>
            <a:ext cx="4152169" cy="2701635"/>
            <a:chOff x="235527" y="949038"/>
            <a:chExt cx="4152169" cy="2701635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5F9841B-812F-9498-F192-C9731CA266B3}"/>
                </a:ext>
              </a:extLst>
            </p:cNvPr>
            <p:cNvSpPr/>
            <p:nvPr/>
          </p:nvSpPr>
          <p:spPr>
            <a:xfrm>
              <a:off x="235527" y="949038"/>
              <a:ext cx="4152169" cy="2701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5DD7B55-206C-F694-61DA-5A8F4EC88B3A}"/>
                </a:ext>
              </a:extLst>
            </p:cNvPr>
            <p:cNvGrpSpPr/>
            <p:nvPr/>
          </p:nvGrpSpPr>
          <p:grpSpPr>
            <a:xfrm>
              <a:off x="534592" y="1401272"/>
              <a:ext cx="3839267" cy="2103971"/>
              <a:chOff x="545052" y="923247"/>
              <a:chExt cx="3839267" cy="2103971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4B607FF4-AD5B-530B-4EFA-F5AFA15E7B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4620" y="1612833"/>
                <a:ext cx="647008" cy="1414385"/>
              </a:xfrm>
              <a:prstGeom prst="straightConnector1">
                <a:avLst/>
              </a:prstGeom>
              <a:ln w="127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4A2084F1-5858-A0B2-3972-A2297C0E8D62}"/>
                      </a:ext>
                    </a:extLst>
                  </p:cNvPr>
                  <p:cNvSpPr/>
                  <p:nvPr/>
                </p:nvSpPr>
                <p:spPr>
                  <a:xfrm>
                    <a:off x="1518085" y="923247"/>
                    <a:ext cx="2721406" cy="83929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ru-RU" sz="1050" b="1" dirty="0">
                        <a:solidFill>
                          <a:sysClr val="windowText" lastClr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Алгебраическое уравнение Риккати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𝑃𝐴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𝑃𝐵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200" dirty="0">
                      <a:solidFill>
                        <a:sysClr val="windowText" lastClr="000000"/>
                      </a:solidFill>
                      <a:latin typeface="Bahnschrift Light SemiCondensed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4A2084F1-5858-A0B2-3972-A2297C0E8D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8085" y="923247"/>
                    <a:ext cx="2721406" cy="8392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635FA941-81CD-0C23-54ED-3D3E68C9B50C}"/>
                      </a:ext>
                    </a:extLst>
                  </p:cNvPr>
                  <p:cNvSpPr/>
                  <p:nvPr/>
                </p:nvSpPr>
                <p:spPr>
                  <a:xfrm>
                    <a:off x="545052" y="2230655"/>
                    <a:ext cx="1124422" cy="60245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00099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ru-RU" sz="1050" b="1" dirty="0">
                        <a:solidFill>
                          <a:sysClr val="windowText" lastClr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Управление</a:t>
                    </a:r>
                    <a:endParaRPr lang="en-US" sz="1050" b="1" dirty="0">
                      <a:solidFill>
                        <a:sysClr val="windowText" lastClr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05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105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𝐾𝑥</m:t>
                          </m:r>
                        </m:oMath>
                      </m:oMathPara>
                    </a14:m>
                    <a:endParaRPr lang="en-US" sz="1050" dirty="0">
                      <a:solidFill>
                        <a:sysClr val="windowText" lastClr="000000"/>
                      </a:solidFill>
                      <a:latin typeface="Bahnschrift Light SemiCondensed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635FA941-81CD-0C23-54ED-3D3E68C9B5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052" y="2230655"/>
                    <a:ext cx="1124422" cy="6024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rgbClr val="000099"/>
                    </a:solidFill>
                  </a:ln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30D1729-C2E7-D321-D754-3E50DEA6C3DA}"/>
                      </a:ext>
                    </a:extLst>
                  </p:cNvPr>
                  <p:cNvSpPr/>
                  <p:nvPr/>
                </p:nvSpPr>
                <p:spPr>
                  <a:xfrm>
                    <a:off x="2932671" y="2188644"/>
                    <a:ext cx="1025980" cy="6444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00099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ru-RU" sz="1050" b="1" dirty="0">
                        <a:solidFill>
                          <a:sysClr val="windowText" lastClr="0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СИСТЕМА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sz="105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5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05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vi-VN" sz="105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5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𝐵𝑢</m:t>
                          </m:r>
                        </m:oMath>
                      </m:oMathPara>
                    </a14:m>
                    <a:endParaRPr lang="en-US" sz="1050" dirty="0">
                      <a:solidFill>
                        <a:sysClr val="windowText" lastClr="000000"/>
                      </a:solidFill>
                      <a:latin typeface="Bahnschrift Light SemiCondensed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30D1729-C2E7-D321-D754-3E50DEA6C3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2671" y="2188644"/>
                    <a:ext cx="1025980" cy="64446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rgbClr val="000099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3401477-5C4A-4613-FF90-A169470A3333}"/>
                      </a:ext>
                    </a:extLst>
                  </p:cNvPr>
                  <p:cNvSpPr txBox="1"/>
                  <p:nvPr/>
                </p:nvSpPr>
                <p:spPr>
                  <a:xfrm>
                    <a:off x="900417" y="1063564"/>
                    <a:ext cx="41121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oMath>
                      </m:oMathPara>
                    </a14:m>
                    <a:endParaRPr lang="vi-VN" sz="1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3401477-5C4A-4613-FF90-A169470A33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417" y="1063564"/>
                    <a:ext cx="41121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4706" b="-4444"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BBDA55C-C1B3-BCE5-E7DE-2179CD286543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 flipV="1">
                <a:off x="1669474" y="2510876"/>
                <a:ext cx="1263197" cy="21006"/>
              </a:xfrm>
              <a:prstGeom prst="straightConnector1">
                <a:avLst/>
              </a:prstGeom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42C22BF-50A0-0EE1-F7DF-82B84CE2DE09}"/>
                      </a:ext>
                    </a:extLst>
                  </p:cNvPr>
                  <p:cNvSpPr txBox="1"/>
                  <p:nvPr/>
                </p:nvSpPr>
                <p:spPr>
                  <a:xfrm>
                    <a:off x="2062690" y="2264655"/>
                    <a:ext cx="43045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vi-VN" sz="10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42C22BF-50A0-0EE1-F7DF-82B84CE2DE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2690" y="2264655"/>
                    <a:ext cx="430459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C632010-EEFD-BDD8-7C01-BC69CC668373}"/>
                      </a:ext>
                    </a:extLst>
                  </p:cNvPr>
                  <p:cNvSpPr txBox="1"/>
                  <p:nvPr/>
                </p:nvSpPr>
                <p:spPr>
                  <a:xfrm>
                    <a:off x="4025902" y="2244509"/>
                    <a:ext cx="35841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000" b="0"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vi-VN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C632010-EEFD-BDD8-7C01-BC69CC6683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5902" y="2244509"/>
                    <a:ext cx="358417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D6E2D2-0517-4EB0-AF25-C97B643011C7}"/>
                  </a:ext>
                </a:extLst>
              </p:cNvPr>
              <p:cNvCxnSpPr/>
              <p:nvPr/>
            </p:nvCxnSpPr>
            <p:spPr>
              <a:xfrm>
                <a:off x="1311628" y="1612833"/>
                <a:ext cx="206457" cy="0"/>
              </a:xfrm>
              <a:prstGeom prst="line">
                <a:avLst/>
              </a:prstGeom>
              <a:ln w="127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C19FAC7-E80C-0A26-9EF7-7AB2FDE7A353}"/>
                  </a:ext>
                </a:extLst>
              </p:cNvPr>
              <p:cNvCxnSpPr>
                <a:endCxn id="6" idx="1"/>
              </p:cNvCxnSpPr>
              <p:nvPr/>
            </p:nvCxnSpPr>
            <p:spPr>
              <a:xfrm>
                <a:off x="988124" y="1342895"/>
                <a:ext cx="529961" cy="1"/>
              </a:xfrm>
              <a:prstGeom prst="straightConnector1">
                <a:avLst/>
              </a:prstGeom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5AE16D35-A10F-4983-67DA-8FE63D12F54C}"/>
                  </a:ext>
                </a:extLst>
              </p:cNvPr>
              <p:cNvCxnSpPr>
                <a:stCxn id="8" idx="3"/>
                <a:endCxn id="7" idx="1"/>
              </p:cNvCxnSpPr>
              <p:nvPr/>
            </p:nvCxnSpPr>
            <p:spPr>
              <a:xfrm flipH="1">
                <a:off x="545052" y="2510876"/>
                <a:ext cx="3413599" cy="21006"/>
              </a:xfrm>
              <a:prstGeom prst="bentConnector5">
                <a:avLst>
                  <a:gd name="adj1" fmla="val -10959"/>
                  <a:gd name="adj2" fmla="val 2622260"/>
                  <a:gd name="adj3" fmla="val 106697"/>
                </a:avLst>
              </a:prstGeom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442C7CB-7FF7-10B1-1EE0-BB1E88681AF8}"/>
                </a:ext>
              </a:extLst>
            </p:cNvPr>
            <p:cNvSpPr txBox="1"/>
            <p:nvPr/>
          </p:nvSpPr>
          <p:spPr>
            <a:xfrm>
              <a:off x="344223" y="1084653"/>
              <a:ext cx="8481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b="1" dirty="0">
                  <a:latin typeface="Calibri" panose="020F0502020204030204" pitchFamily="34" charset="0"/>
                  <a:cs typeface="Calibri" panose="020F0502020204030204" pitchFamily="34" charset="0"/>
                </a:rPr>
                <a:t>LQR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36CE17E-42A8-3F96-07BD-0B064F2A8DF2}"/>
              </a:ext>
            </a:extLst>
          </p:cNvPr>
          <p:cNvGrpSpPr/>
          <p:nvPr/>
        </p:nvGrpSpPr>
        <p:grpSpPr>
          <a:xfrm>
            <a:off x="4636802" y="1760727"/>
            <a:ext cx="4229865" cy="2982886"/>
            <a:chOff x="4827218" y="2240238"/>
            <a:chExt cx="3963491" cy="276784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A385BE5-D19C-33C4-873F-A16B4399FD53}"/>
                </a:ext>
              </a:extLst>
            </p:cNvPr>
            <p:cNvSpPr/>
            <p:nvPr/>
          </p:nvSpPr>
          <p:spPr>
            <a:xfrm>
              <a:off x="4827218" y="2240238"/>
              <a:ext cx="3963491" cy="2767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BD344A5-F3DA-BA26-FE6B-EA6ED2340D99}"/>
                </a:ext>
              </a:extLst>
            </p:cNvPr>
            <p:cNvGrpSpPr/>
            <p:nvPr/>
          </p:nvGrpSpPr>
          <p:grpSpPr>
            <a:xfrm>
              <a:off x="5141861" y="2728141"/>
              <a:ext cx="3648848" cy="1935101"/>
              <a:chOff x="5141861" y="2728141"/>
              <a:chExt cx="3648848" cy="193510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44D4D47-1041-7FA2-9292-57B1726291C1}"/>
                  </a:ext>
                </a:extLst>
              </p:cNvPr>
              <p:cNvGrpSpPr/>
              <p:nvPr/>
            </p:nvGrpSpPr>
            <p:grpSpPr>
              <a:xfrm>
                <a:off x="5141861" y="2728141"/>
                <a:ext cx="3648848" cy="1935101"/>
                <a:chOff x="603025" y="1076392"/>
                <a:chExt cx="3648848" cy="1935101"/>
              </a:xfrm>
            </p:grpSpPr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B079AA40-8610-5CBC-BD68-F547E55A7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8849" y="1612833"/>
                  <a:ext cx="554804" cy="1338064"/>
                </a:xfrm>
                <a:prstGeom prst="straightConnector1">
                  <a:avLst/>
                </a:prstGeom>
                <a:ln w="12700" cap="flat" cmpd="sng" algn="ctr">
                  <a:solidFill>
                    <a:schemeClr val="accent2"/>
                  </a:solidFill>
                  <a:prstDash val="dash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D997FC1-CFCD-62D2-7959-65BEA1640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3614" y="1180565"/>
                      <a:ext cx="1794743" cy="60245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ru-RU" sz="1050" b="1" dirty="0">
                          <a:solidFill>
                            <a:sysClr val="windowText" lastClr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Уравнение Ляпунова</a:t>
                      </a:r>
                      <a:endParaRPr lang="ru-RU" sz="1200" b="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2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en-US" sz="1200" dirty="0">
                        <a:solidFill>
                          <a:sysClr val="windowText" lastClr="000000"/>
                        </a:solidFill>
                        <a:latin typeface="Bahnschrift Light SemiCondensed" panose="020B0502040204020203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FD997FC1-CFCD-62D2-7959-65BEA16400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63614" y="1180565"/>
                      <a:ext cx="1794743" cy="60245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vi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CA6BB86C-8E77-D5C2-AF52-3FD2894059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025" y="2198416"/>
                      <a:ext cx="1897735" cy="81307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0009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ru-RU" sz="1050" b="1" dirty="0">
                          <a:solidFill>
                            <a:sysClr val="windowText" lastClr="000000"/>
                          </a:solidFill>
                          <a:ea typeface="Microsoft YaHei" panose="020B0503020204020204" pitchFamily="34" charset="-122"/>
                        </a:rPr>
                        <a:t>Управление</a:t>
                      </a:r>
                      <a:endParaRPr lang="en-US" sz="1050" b="1" dirty="0">
                        <a:solidFill>
                          <a:sysClr val="windowText" lastClr="000000"/>
                        </a:solidFill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5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05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  <m:r>
                              <a:rPr lang="en-US" sz="105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105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ru-RU" sz="1050" dirty="0">
                          <a:solidFill>
                            <a:sysClr val="windowText" lastClr="000000"/>
                          </a:solidFill>
                        </a:rPr>
                        <a:t>Закон адаптивного управления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105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  <m:r>
                              <a:rPr lang="en-US" sz="105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05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05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US" sz="105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05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05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𝑃𝑥</m:t>
                            </m:r>
                          </m:oMath>
                        </m:oMathPara>
                      </a14:m>
                      <a:endParaRPr lang="en-US" sz="105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CA6BB86C-8E77-D5C2-AF52-3FD2894059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3025" y="2198416"/>
                      <a:ext cx="1897735" cy="81307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rgbClr val="000099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B14D45F7-C8B9-19E0-D447-4CDE58D5C8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2893" y="2281865"/>
                      <a:ext cx="1025980" cy="6444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0009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ru-RU" sz="1050" b="1" dirty="0">
                          <a:solidFill>
                            <a:sysClr val="windowText" lastClr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СИСТЕМА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̇"/>
                                <m:ctrlPr>
                                  <a:rPr lang="en-US" sz="105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05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05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sz="105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05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𝐵𝑢</m:t>
                            </m:r>
                          </m:oMath>
                        </m:oMathPara>
                      </a14:m>
                      <a:endParaRPr lang="en-US" sz="1050" dirty="0">
                        <a:solidFill>
                          <a:sysClr val="windowText" lastClr="000000"/>
                        </a:solidFill>
                        <a:latin typeface="Bahnschrift Light SemiCondensed" panose="020B0502040204020203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B14D45F7-C8B9-19E0-D447-4CDE58D5C80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12893" y="2281865"/>
                      <a:ext cx="1025980" cy="64446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rgbClr val="000099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6265B33C-4B3A-1C30-4565-061319EB04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51479" y="1076392"/>
                      <a:ext cx="41121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vi-VN" sz="1200" dirty="0"/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6265B33C-4B3A-1C30-4565-061319EB04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51479" y="1076392"/>
                      <a:ext cx="411211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vi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F02E1B01-3503-46D0-38AC-9E12CA973EDB}"/>
                    </a:ext>
                  </a:extLst>
                </p:cNvPr>
                <p:cNvCxnSpPr>
                  <a:cxnSpLocks/>
                  <a:stCxn id="66" idx="3"/>
                  <a:endCxn id="67" idx="1"/>
                </p:cNvCxnSpPr>
                <p:nvPr/>
              </p:nvCxnSpPr>
              <p:spPr>
                <a:xfrm flipV="1">
                  <a:off x="2500760" y="2604097"/>
                  <a:ext cx="412133" cy="858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CBBE2BD5-C0CE-3D56-78E2-F696E5B5C0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7903" y="2358734"/>
                      <a:ext cx="43045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oMath>
                        </m:oMathPara>
                      </a14:m>
                      <a:endParaRPr lang="vi-VN" sz="1000" dirty="0"/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CBBE2BD5-C0CE-3D56-78E2-F696E5B5C0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77903" y="2358734"/>
                      <a:ext cx="430459" cy="24622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vi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7FA97F4-17F9-D19C-E2C9-0FD01ED43A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93456" y="2371730"/>
                      <a:ext cx="35841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algn="ctr">
                        <a:defRPr sz="1000" b="0" i="1"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ru-RU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vi-VN" dirty="0"/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7FA97F4-17F9-D19C-E2C9-0FD01ED43A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93456" y="2371730"/>
                      <a:ext cx="358417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vi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4CA359B-8985-1D3C-3315-35C3600EB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3653" y="1612833"/>
                  <a:ext cx="529961" cy="0"/>
                </a:xfrm>
                <a:prstGeom prst="line">
                  <a:avLst/>
                </a:prstGeom>
                <a:ln w="12700" cap="flat" cmpd="sng" algn="ctr">
                  <a:solidFill>
                    <a:schemeClr val="accent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2E0BA603-39EB-6479-2FC7-8463C75DB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3653" y="1363368"/>
                  <a:ext cx="529961" cy="0"/>
                </a:xfrm>
                <a:prstGeom prst="straightConnector1">
                  <a:avLst/>
                </a:prstGeom>
                <a:ln w="127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nector: Elbow 73">
                  <a:extLst>
                    <a:ext uri="{FF2B5EF4-FFF2-40B4-BE49-F238E27FC236}">
                      <a16:creationId xmlns:a16="http://schemas.microsoft.com/office/drawing/2014/main" id="{6761BABE-6AC4-D11C-001F-1BD7D23ACA6F}"/>
                    </a:ext>
                  </a:extLst>
                </p:cNvPr>
                <p:cNvCxnSpPr>
                  <a:cxnSpLocks/>
                  <a:stCxn id="67" idx="3"/>
                  <a:endCxn id="66" idx="1"/>
                </p:cNvCxnSpPr>
                <p:nvPr/>
              </p:nvCxnSpPr>
              <p:spPr>
                <a:xfrm flipH="1">
                  <a:off x="603025" y="2604097"/>
                  <a:ext cx="3335848" cy="858"/>
                </a:xfrm>
                <a:prstGeom prst="bentConnector5">
                  <a:avLst>
                    <a:gd name="adj1" fmla="val -6853"/>
                    <a:gd name="adj2" fmla="val 74125408"/>
                    <a:gd name="adj3" fmla="val 106853"/>
                  </a:avLst>
                </a:prstGeom>
                <a:ln w="127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F4C155E-AC91-AA58-03D0-714E7A749031}"/>
                  </a:ext>
                </a:extLst>
              </p:cNvPr>
              <p:cNvSpPr/>
              <p:nvPr/>
            </p:nvSpPr>
            <p:spPr>
              <a:xfrm>
                <a:off x="5771611" y="4402126"/>
                <a:ext cx="18000" cy="1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F55EA9F-4C24-8106-53CA-E217F65EEAAD}"/>
                </a:ext>
              </a:extLst>
            </p:cNvPr>
            <p:cNvSpPr txBox="1"/>
            <p:nvPr/>
          </p:nvSpPr>
          <p:spPr>
            <a:xfrm>
              <a:off x="4903820" y="2387084"/>
              <a:ext cx="15201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/>
                <a:t>Адаптивный регулятор</a:t>
              </a:r>
              <a:endParaRPr lang="vi-VN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D11CBE4-21F7-4A75-923A-01244DADE3CC}"/>
                  </a:ext>
                </a:extLst>
              </p:cNvPr>
              <p:cNvSpPr txBox="1"/>
              <p:nvPr/>
            </p:nvSpPr>
            <p:spPr>
              <a:xfrm>
                <a:off x="5081526" y="845618"/>
                <a:ext cx="3610882" cy="72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ea typeface="Microsoft YaHei" panose="020B0503020204020204" pitchFamily="34" charset="-122"/>
                  </a:rPr>
                  <a:t>Цель:</a:t>
                </a:r>
                <a:r>
                  <a:rPr lang="vi-VN" dirty="0">
                    <a:solidFill>
                      <a:schemeClr val="bg1"/>
                    </a:solidFill>
                    <a:ea typeface="Microsoft YaHei" panose="020B0503020204020204" pitchFamily="34" charset="-122"/>
                  </a:rPr>
                  <a:t> </a:t>
                </a:r>
              </a:p>
              <a:p>
                <a:r>
                  <a:rPr lang="vi-VN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vi-V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func>
                      <m:funcPr>
                        <m:ctrlPr>
                          <a:rPr lang="vi-V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vi-V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limLow>
                          <m:limLowPr>
                            <m:ctrlPr>
                              <a:rPr lang="vi-V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vi-VN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vi-V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vi-V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d>
                              <m:dPr>
                                <m:ctrlPr>
                                  <a:rPr lang="vi-V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  <m:r>
                          <a:rPr lang="vi-V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vi-V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r>
                  <a:rPr lang="vi-VN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        </a:t>
                </a:r>
                <a:r>
                  <a:rPr lang="ru-RU" sz="1400" dirty="0">
                    <a:solidFill>
                      <a:schemeClr val="bg1"/>
                    </a:solidFill>
                  </a:rPr>
                  <a:t>(39)</a:t>
                </a:r>
                <a:r>
                  <a:rPr lang="vi-VN" sz="14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D11CBE4-21F7-4A75-923A-01244DAD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526" y="845618"/>
                <a:ext cx="3610882" cy="729943"/>
              </a:xfrm>
              <a:prstGeom prst="rect">
                <a:avLst/>
              </a:prstGeom>
              <a:blipFill>
                <a:blip r:embed="rId15"/>
                <a:stretch>
                  <a:fillRect l="-1520" t="-5042" b="-8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8EB0712-071C-E998-4022-168DC0144DE0}"/>
                  </a:ext>
                </a:extLst>
              </p:cNvPr>
              <p:cNvSpPr txBox="1"/>
              <p:nvPr/>
            </p:nvSpPr>
            <p:spPr>
              <a:xfrm>
                <a:off x="154983" y="3669880"/>
                <a:ext cx="4597692" cy="898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chemeClr val="bg1"/>
                    </a:solidFill>
                    <a:ea typeface="Microsoft YaHei" panose="020B0503020204020204" pitchFamily="34" charset="-122"/>
                  </a:rPr>
                  <a:t>Цель:</a:t>
                </a:r>
              </a:p>
              <a:p>
                <a:pPr algn="ctr"/>
                <a:r>
                  <a:rPr lang="ru-RU" sz="16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Минимизация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𝑄𝑥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𝑅𝑢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  (38)</a:t>
                </a:r>
                <a:endParaRPr lang="vi-VN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8EB0712-071C-E998-4022-168DC0144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83" y="3669880"/>
                <a:ext cx="4597692" cy="898323"/>
              </a:xfrm>
              <a:prstGeom prst="rect">
                <a:avLst/>
              </a:prstGeom>
              <a:blipFill>
                <a:blip r:embed="rId16"/>
                <a:stretch>
                  <a:fillRect l="-662" t="-2041" b="-768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83CC79E-E2D0-2075-82F6-40D0B5C592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83289" y="0"/>
            <a:ext cx="1369756" cy="5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CE42DC-A2DE-23B6-796B-4D39CF2B544C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23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13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99C90-7844-03D2-5F2E-7DF1E3D5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2" y="203990"/>
            <a:ext cx="7224725" cy="527284"/>
          </a:xfrm>
        </p:spPr>
        <p:txBody>
          <a:bodyPr>
            <a:noAutofit/>
          </a:bodyPr>
          <a:lstStyle/>
          <a:p>
            <a:r>
              <a:rPr lang="ru-RU" sz="2300" dirty="0">
                <a:solidFill>
                  <a:schemeClr val="bg1"/>
                </a:solidFill>
              </a:rPr>
              <a:t>Оптимальное управление с использованием метода обучения с подкреплением</a:t>
            </a:r>
            <a:endParaRPr lang="en-GB" sz="2300" dirty="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C0B357-41E0-8363-C9A6-3A4466743F36}"/>
              </a:ext>
            </a:extLst>
          </p:cNvPr>
          <p:cNvGrpSpPr/>
          <p:nvPr/>
        </p:nvGrpSpPr>
        <p:grpSpPr>
          <a:xfrm>
            <a:off x="299473" y="1046719"/>
            <a:ext cx="4105438" cy="1828099"/>
            <a:chOff x="3970537" y="3246992"/>
            <a:chExt cx="4105438" cy="168690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7F81B15-C473-A607-EFCA-7128225FC5EF}"/>
                </a:ext>
              </a:extLst>
            </p:cNvPr>
            <p:cNvSpPr/>
            <p:nvPr/>
          </p:nvSpPr>
          <p:spPr>
            <a:xfrm>
              <a:off x="5777848" y="3246992"/>
              <a:ext cx="1095909" cy="5264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Агент</a:t>
              </a:r>
            </a:p>
            <a:p>
              <a:pPr algn="ctr"/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(Регулятор)</a:t>
              </a:r>
              <a:endParaRPr lang="vi-VN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8FCD5CF-E915-4EBE-520F-24C661FC813D}"/>
                </a:ext>
              </a:extLst>
            </p:cNvPr>
            <p:cNvSpPr/>
            <p:nvPr/>
          </p:nvSpPr>
          <p:spPr>
            <a:xfrm>
              <a:off x="5501044" y="4403397"/>
              <a:ext cx="1490415" cy="5305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>
                  <a:solidFill>
                    <a:schemeClr val="tx1"/>
                  </a:solidFill>
                  <a:latin typeface="+mj-lt"/>
                </a:rPr>
                <a:t>Окружающая среда (система)</a:t>
              </a:r>
              <a:endParaRPr lang="vi-VN" sz="14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13F4C3E-2F9D-BDB9-A1F2-B5017FB244CB}"/>
                </a:ext>
              </a:extLst>
            </p:cNvPr>
            <p:cNvCxnSpPr>
              <a:cxnSpLocks/>
              <a:stCxn id="4" idx="3"/>
              <a:endCxn id="6" idx="3"/>
            </p:cNvCxnSpPr>
            <p:nvPr/>
          </p:nvCxnSpPr>
          <p:spPr>
            <a:xfrm>
              <a:off x="6873757" y="3510221"/>
              <a:ext cx="117702" cy="1158427"/>
            </a:xfrm>
            <a:prstGeom prst="bentConnector3">
              <a:avLst>
                <a:gd name="adj1" fmla="val 294219"/>
              </a:avLst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530CE04-4091-7A0E-E178-0C995895E13E}"/>
                </a:ext>
              </a:extLst>
            </p:cNvPr>
            <p:cNvGrpSpPr/>
            <p:nvPr/>
          </p:nvGrpSpPr>
          <p:grpSpPr>
            <a:xfrm>
              <a:off x="5159990" y="3664527"/>
              <a:ext cx="617859" cy="902448"/>
              <a:chOff x="5159990" y="3664527"/>
              <a:chExt cx="617859" cy="701820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FE8200ED-4570-BC59-4A50-A449834C14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118010" y="3706508"/>
                <a:ext cx="701819" cy="617858"/>
              </a:xfrm>
              <a:prstGeom prst="bentConnector3">
                <a:avLst>
                  <a:gd name="adj1" fmla="val 100668"/>
                </a:avLst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88D1171-C90B-C042-C259-67E798BA9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990" y="4366347"/>
                <a:ext cx="341054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7D8E6A0-470C-8821-551D-B5A4AAACC303}"/>
                </a:ext>
              </a:extLst>
            </p:cNvPr>
            <p:cNvGrpSpPr/>
            <p:nvPr/>
          </p:nvGrpSpPr>
          <p:grpSpPr>
            <a:xfrm>
              <a:off x="4862514" y="3375501"/>
              <a:ext cx="917538" cy="1461564"/>
              <a:chOff x="5159990" y="3664527"/>
              <a:chExt cx="617859" cy="701820"/>
            </a:xfrm>
          </p:grpSpPr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3CDEB634-574E-5868-3D08-4F5A197F6C6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118010" y="3706508"/>
                <a:ext cx="701819" cy="617858"/>
              </a:xfrm>
              <a:prstGeom prst="bentConnector3">
                <a:avLst>
                  <a:gd name="adj1" fmla="val 99787"/>
                </a:avLst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6B798A4-FF0F-AF08-DD2F-44D96F509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990" y="4366347"/>
                <a:ext cx="429978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A741A9-7496-9823-B766-BAC6EF3B9B17}"/>
                </a:ext>
              </a:extLst>
            </p:cNvPr>
            <p:cNvSpPr txBox="1"/>
            <p:nvPr/>
          </p:nvSpPr>
          <p:spPr>
            <a:xfrm>
              <a:off x="3970537" y="3978105"/>
              <a:ext cx="942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</a:rPr>
                <a:t>Состояние </a:t>
              </a:r>
              <a:r>
                <a:rPr lang="en-US" sz="1200" dirty="0">
                  <a:solidFill>
                    <a:schemeClr val="bg1"/>
                  </a:solidFill>
                </a:rPr>
                <a:t>x</a:t>
              </a:r>
              <a:endParaRPr lang="vi-VN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58CADF-7A81-45D4-647A-E75953CDEBF0}"/>
                </a:ext>
              </a:extLst>
            </p:cNvPr>
            <p:cNvSpPr txBox="1"/>
            <p:nvPr/>
          </p:nvSpPr>
          <p:spPr>
            <a:xfrm>
              <a:off x="5193526" y="3922894"/>
              <a:ext cx="7053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</a:rPr>
                <a:t>награда </a:t>
              </a:r>
              <a:r>
                <a:rPr lang="en-US" sz="1200" dirty="0">
                  <a:solidFill>
                    <a:schemeClr val="bg1"/>
                  </a:solidFill>
                </a:rPr>
                <a:t>r</a:t>
              </a:r>
              <a:endParaRPr lang="vi-VN"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C3E8CB-4290-C42E-B7EE-09D8D3D45DF9}"/>
                </a:ext>
              </a:extLst>
            </p:cNvPr>
            <p:cNvSpPr txBox="1"/>
            <p:nvPr/>
          </p:nvSpPr>
          <p:spPr>
            <a:xfrm>
              <a:off x="7225538" y="3852590"/>
              <a:ext cx="850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</a:rPr>
                <a:t>Действие </a:t>
              </a:r>
              <a:r>
                <a:rPr lang="en-US" sz="1200" dirty="0">
                  <a:solidFill>
                    <a:schemeClr val="bg1"/>
                  </a:solidFill>
                </a:rPr>
                <a:t>u</a:t>
              </a:r>
              <a:endParaRPr lang="vi-VN" sz="12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8398150D-2A78-2FB5-752F-C29DC6EA2EAD}"/>
                  </a:ext>
                </a:extLst>
              </p:cNvPr>
              <p:cNvSpPr/>
              <p:nvPr/>
            </p:nvSpPr>
            <p:spPr>
              <a:xfrm>
                <a:off x="318301" y="3390915"/>
                <a:ext cx="4067783" cy="1272209"/>
              </a:xfrm>
              <a:prstGeom prst="roundRect">
                <a:avLst>
                  <a:gd name="adj" fmla="val 11961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400" b="1" dirty="0"/>
                  <a:t>Функция ценности в виде уравнения Беллмана</a:t>
                </a:r>
                <a:endParaRPr lang="vi-VN" sz="1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/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</m:e>
                          </m:nary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(1)</m:t>
                      </m:r>
                    </m:oMath>
                  </m:oMathPara>
                </a14:m>
                <a:endParaRPr lang="ru-RU" sz="1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8398150D-2A78-2FB5-752F-C29DC6EA2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01" y="3390915"/>
                <a:ext cx="4067783" cy="1272209"/>
              </a:xfrm>
              <a:prstGeom prst="roundRect">
                <a:avLst>
                  <a:gd name="adj" fmla="val 11961"/>
                </a:avLst>
              </a:prstGeom>
              <a:blipFill>
                <a:blip r:embed="rId4"/>
                <a:stretch>
                  <a:fillRect t="-20188" b="-610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F0600A10-4C60-FF1E-96D9-EE8A3B55F13A}"/>
                  </a:ext>
                </a:extLst>
              </p:cNvPr>
              <p:cNvSpPr/>
              <p:nvPr/>
            </p:nvSpPr>
            <p:spPr>
              <a:xfrm>
                <a:off x="4605659" y="798211"/>
                <a:ext cx="4067783" cy="2778596"/>
              </a:xfrm>
              <a:prstGeom prst="roundRect">
                <a:avLst>
                  <a:gd name="adj" fmla="val 8321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ru-RU" sz="1600" b="1" dirty="0"/>
                  <a:t>Задача оптимального управления</a:t>
                </a:r>
                <a:endParaRPr lang="en-US" sz="1600" b="1" dirty="0"/>
              </a:p>
              <a:p>
                <a:pPr>
                  <a:lnSpc>
                    <a:spcPct val="150000"/>
                  </a:lnSpc>
                </a:pPr>
                <a:r>
                  <a:rPr lang="ru-RU" sz="1600" b="1" dirty="0"/>
                  <a:t>Поиск</a:t>
                </a:r>
                <a:endParaRPr lang="ru-RU" sz="1600" dirty="0"/>
              </a:p>
              <a:p>
                <a:pPr>
                  <a:lnSpc>
                    <a:spcPct val="150000"/>
                  </a:lnSpc>
                </a:pPr>
                <a:r>
                  <a:rPr lang="ru-RU" sz="1600" dirty="0"/>
                  <a:t>Оптимальное значение функции ценности</a:t>
                </a:r>
                <a:endParaRPr lang="ru-RU" sz="1600" b="0" i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ru-RU" sz="1600" dirty="0"/>
                  <a:t>      (2)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600" dirty="0"/>
                  <a:t>Оптимальная стратегия управления</a:t>
                </a:r>
                <a:endParaRPr lang="en-GB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(3)</m:t>
                      </m:r>
                    </m:oMath>
                  </m:oMathPara>
                </a14:m>
                <a:endParaRPr lang="vi-VN" sz="1600" dirty="0"/>
              </a:p>
              <a:p>
                <a:pPr algn="ctr"/>
                <a:endParaRPr lang="en-GB" sz="1600" dirty="0"/>
              </a:p>
            </p:txBody>
          </p:sp>
        </mc:Choice>
        <mc:Fallback xmlns="">
          <p:sp>
            <p:nvSpPr>
              <p:cNvPr id="11" name="Прямоугольник: скругленные углы 10">
                <a:extLst>
                  <a:ext uri="{FF2B5EF4-FFF2-40B4-BE49-F238E27FC236}">
                    <a16:creationId xmlns:a16="http://schemas.microsoft.com/office/drawing/2014/main" id="{F0600A10-4C60-FF1E-96D9-EE8A3B55F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659" y="798211"/>
                <a:ext cx="4067783" cy="2778596"/>
              </a:xfrm>
              <a:prstGeom prst="roundRect">
                <a:avLst>
                  <a:gd name="adj" fmla="val 8321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D9A065C-58CA-C432-37E6-FF6AF92D767C}"/>
              </a:ext>
            </a:extLst>
          </p:cNvPr>
          <p:cNvSpPr/>
          <p:nvPr/>
        </p:nvSpPr>
        <p:spPr>
          <a:xfrm>
            <a:off x="4605660" y="3737846"/>
            <a:ext cx="4067782" cy="925278"/>
          </a:xfrm>
          <a:prstGeom prst="roundRect">
            <a:avLst>
              <a:gd name="adj" fmla="val 12932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/>
              <a:t>Решение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Оценка стратегии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Улучшение стратегии</a:t>
            </a:r>
            <a:endParaRPr lang="en-GB" sz="1600" dirty="0"/>
          </a:p>
        </p:txBody>
      </p:sp>
      <p:pic>
        <p:nvPicPr>
          <p:cNvPr id="5" name="Рисунок 4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857C9DA-9A99-2BF7-97F5-ED2A3E755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289" y="0"/>
            <a:ext cx="1369756" cy="5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5C8892-21B0-08BA-06F1-A3853068CC86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3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6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86750B3-20A9-F4DB-839A-C9A5D13077AD}"/>
              </a:ext>
            </a:extLst>
          </p:cNvPr>
          <p:cNvGrpSpPr/>
          <p:nvPr/>
        </p:nvGrpSpPr>
        <p:grpSpPr>
          <a:xfrm>
            <a:off x="660871" y="1228571"/>
            <a:ext cx="5523752" cy="3112610"/>
            <a:chOff x="628179" y="1342973"/>
            <a:chExt cx="8042263" cy="303366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A076720-5E58-61A4-C9C0-3F869D4E99C6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88117" y="1989304"/>
              <a:ext cx="2037395" cy="227292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81A10F-14F1-2D84-6BB3-3777DCF82346}"/>
                </a:ext>
              </a:extLst>
            </p:cNvPr>
            <p:cNvSpPr/>
            <p:nvPr/>
          </p:nvSpPr>
          <p:spPr>
            <a:xfrm>
              <a:off x="3025511" y="1462707"/>
              <a:ext cx="2318657" cy="10531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КРИТИК</a:t>
              </a:r>
              <a:endParaRPr lang="en-US" sz="16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ru-RU" sz="1600" dirty="0"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Оценка текущей стратегии управления</a:t>
              </a:r>
              <a:endParaRPr lang="en-US" sz="1600" dirty="0">
                <a:solidFill>
                  <a:sysClr val="windowText" lastClr="000000"/>
                </a:solidFill>
                <a:latin typeface="Bahnschrift Light SemiCondensed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D6EE10-9FC0-07F5-1B7C-A9C35C5CB76C}"/>
                </a:ext>
              </a:extLst>
            </p:cNvPr>
            <p:cNvSpPr/>
            <p:nvPr/>
          </p:nvSpPr>
          <p:spPr>
            <a:xfrm>
              <a:off x="628179" y="2948220"/>
              <a:ext cx="1761530" cy="10531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b="1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АКТОР</a:t>
              </a:r>
              <a:endParaRPr lang="en-US" sz="1400" b="1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ru-RU" sz="1400" dirty="0"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Реализование стратегии управления</a:t>
              </a:r>
              <a:endParaRPr lang="en-US" sz="1400" dirty="0">
                <a:solidFill>
                  <a:sysClr val="windowText" lastClr="000000"/>
                </a:solidFill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1113BB-6BDE-5618-A7AE-DAE59E780622}"/>
                </a:ext>
              </a:extLst>
            </p:cNvPr>
            <p:cNvSpPr/>
            <p:nvPr/>
          </p:nvSpPr>
          <p:spPr>
            <a:xfrm>
              <a:off x="5766766" y="2970255"/>
              <a:ext cx="1730722" cy="1031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Объект </a:t>
              </a:r>
              <a:r>
                <a:rPr lang="en-US" sz="1400" dirty="0"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/</a:t>
              </a:r>
              <a:endParaRPr lang="ru-RU" sz="1400" dirty="0">
                <a:solidFill>
                  <a:sysClr val="windowText" lastClr="000000"/>
                </a:solidFill>
                <a:latin typeface="Bahnschrift Light SemiCondensed" panose="020B0502040204020203" pitchFamily="34" charset="0"/>
              </a:endParaRPr>
            </a:p>
            <a:p>
              <a:pPr algn="ctr"/>
              <a:r>
                <a:rPr lang="ru-RU" sz="1400" dirty="0"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Окружающая среда</a:t>
              </a:r>
              <a:endParaRPr lang="en-US" sz="1400" dirty="0">
                <a:solidFill>
                  <a:sysClr val="windowText" lastClr="000000"/>
                </a:solidFill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A63BD4-366C-1ECC-8AA5-1A29560AF9C7}"/>
                </a:ext>
              </a:extLst>
            </p:cNvPr>
            <p:cNvSpPr txBox="1"/>
            <p:nvPr/>
          </p:nvSpPr>
          <p:spPr>
            <a:xfrm>
              <a:off x="780280" y="1743799"/>
              <a:ext cx="1651907" cy="767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1400" dirty="0">
                  <a:solidFill>
                    <a:schemeClr val="bg1"/>
                  </a:solidFill>
                </a:rPr>
                <a:t>Обновление/улучшение стратегии</a:t>
              </a:r>
              <a:endParaRPr lang="vi-VN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4BF59AF-2A2F-32D8-D30D-3BD70B0F079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2389709" y="3474817"/>
              <a:ext cx="3377058" cy="11018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8D63F47B-6334-4CE6-7249-E95EFD253059}"/>
                </a:ext>
              </a:extLst>
            </p:cNvPr>
            <p:cNvCxnSpPr>
              <a:cxnSpLocks/>
              <a:stCxn id="10" idx="0"/>
              <a:endCxn id="7" idx="3"/>
            </p:cNvCxnSpPr>
            <p:nvPr/>
          </p:nvCxnSpPr>
          <p:spPr>
            <a:xfrm rot="16200000" flipV="1">
              <a:off x="5497673" y="1835801"/>
              <a:ext cx="980951" cy="1287958"/>
            </a:xfrm>
            <a:prstGeom prst="bentConnector2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5B7D44F9-61CB-F976-76F9-3C8E2780A40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rot="10800000">
              <a:off x="628180" y="3474817"/>
              <a:ext cx="7934333" cy="901819"/>
            </a:xfrm>
            <a:prstGeom prst="bentConnector3">
              <a:avLst>
                <a:gd name="adj1" fmla="val 104195"/>
              </a:avLst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6BA3DB-5A61-66C6-04E2-8A00F7B54EA1}"/>
                </a:ext>
              </a:extLst>
            </p:cNvPr>
            <p:cNvSpPr txBox="1"/>
            <p:nvPr/>
          </p:nvSpPr>
          <p:spPr>
            <a:xfrm>
              <a:off x="5603569" y="1342973"/>
              <a:ext cx="29843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vi-VN" sz="1400" dirty="0">
                  <a:latin typeface="Calibri (Body)"/>
                  <a:ea typeface="Cambria" panose="02040503050406030204" pitchFamily="18" charset="0"/>
                </a:rPr>
                <a:t>Награда/Ответ от </a:t>
              </a:r>
              <a:r>
                <a:rPr lang="ru-RU" sz="1400" dirty="0">
                  <a:latin typeface="Calibri (Body)"/>
                  <a:ea typeface="Cambria" panose="02040503050406030204" pitchFamily="18" charset="0"/>
                </a:rPr>
                <a:t>объекта управления</a:t>
              </a:r>
              <a:endParaRPr lang="vi-VN" sz="1400" dirty="0">
                <a:latin typeface="Calibri (Body)"/>
                <a:ea typeface="Cambria" panose="020405030504060302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E8AB43-E828-AEF3-5215-0F63736ED3F8}"/>
                </a:ext>
              </a:extLst>
            </p:cNvPr>
            <p:cNvSpPr txBox="1"/>
            <p:nvPr/>
          </p:nvSpPr>
          <p:spPr>
            <a:xfrm>
              <a:off x="2769942" y="3550673"/>
              <a:ext cx="2824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solidFill>
                    <a:schemeClr val="bg1"/>
                  </a:solidFill>
                </a:rPr>
                <a:t>Управление воздействие</a:t>
              </a:r>
              <a:endParaRPr lang="vi-VN" sz="1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AB205E-BB6F-2204-DB17-6049F2116314}"/>
                </a:ext>
              </a:extLst>
            </p:cNvPr>
            <p:cNvSpPr txBox="1"/>
            <p:nvPr/>
          </p:nvSpPr>
          <p:spPr>
            <a:xfrm>
              <a:off x="7446691" y="2804590"/>
              <a:ext cx="1223751" cy="543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/>
                  </a:solidFill>
                  <a:latin typeface="Calibri (Body)"/>
                </a:rPr>
                <a:t>Выход системы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40C02A9-6640-FD6B-474F-9ABBB99BA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2507" y="3474817"/>
              <a:ext cx="0" cy="901819"/>
            </a:xfrm>
            <a:prstGeom prst="line">
              <a:avLst/>
            </a:prstGeom>
            <a:ln w="1905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EA991C-CBF6-0348-4C20-1AAEB449A09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7497488" y="3474816"/>
              <a:ext cx="1065020" cy="11019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8023F0FE-A262-F6C9-31A7-F306DB6B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4" y="210117"/>
            <a:ext cx="7678057" cy="527284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Применении оценки и улучшения стратегии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E7720E79-1CCE-27C1-1C08-FA99E8574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89" y="0"/>
            <a:ext cx="1369756" cy="5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F0B95E-5712-A287-9BDC-8B1BD09C73E7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4</a:t>
            </a:fld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36C9AFA-C259-CADA-11B8-E10A668C0D67}"/>
              </a:ext>
            </a:extLst>
          </p:cNvPr>
          <p:cNvGrpSpPr/>
          <p:nvPr/>
        </p:nvGrpSpPr>
        <p:grpSpPr>
          <a:xfrm>
            <a:off x="6432730" y="1264318"/>
            <a:ext cx="2343599" cy="3134678"/>
            <a:chOff x="6541604" y="1264318"/>
            <a:chExt cx="2343599" cy="3134678"/>
          </a:xfrm>
        </p:grpSpPr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FA69BEC6-7059-F4F8-C43D-EF59D8A181FC}"/>
                </a:ext>
              </a:extLst>
            </p:cNvPr>
            <p:cNvSpPr/>
            <p:nvPr/>
          </p:nvSpPr>
          <p:spPr>
            <a:xfrm>
              <a:off x="6541604" y="1264318"/>
              <a:ext cx="2343599" cy="86769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Реализация алгоритмов</a:t>
              </a:r>
              <a:endParaRPr lang="en-GB" dirty="0"/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6099E31-2122-D522-4CE6-CE2E1EB23F39}"/>
                </a:ext>
              </a:extLst>
            </p:cNvPr>
            <p:cNvCxnSpPr>
              <a:cxnSpLocks/>
            </p:cNvCxnSpPr>
            <p:nvPr/>
          </p:nvCxnSpPr>
          <p:spPr>
            <a:xfrm>
              <a:off x="6773662" y="2144120"/>
              <a:ext cx="0" cy="183280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8808E66B-F6E5-64C0-808F-8421892471B8}"/>
                </a:ext>
              </a:extLst>
            </p:cNvPr>
            <p:cNvSpPr/>
            <p:nvPr/>
          </p:nvSpPr>
          <p:spPr>
            <a:xfrm>
              <a:off x="7034823" y="2427416"/>
              <a:ext cx="1607463" cy="844142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600" dirty="0"/>
                <a:t>Итерация по стратегии</a:t>
              </a:r>
              <a:endParaRPr lang="en-GB" sz="1600" dirty="0"/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204BD6A1-E2D9-0E25-F1C8-F7AB3BDAA333}"/>
                </a:ext>
              </a:extLst>
            </p:cNvPr>
            <p:cNvSpPr/>
            <p:nvPr/>
          </p:nvSpPr>
          <p:spPr>
            <a:xfrm>
              <a:off x="7034823" y="3554854"/>
              <a:ext cx="1607463" cy="844142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600" dirty="0"/>
                <a:t>Итерация по критерию</a:t>
              </a:r>
              <a:endParaRPr lang="en-GB" sz="1600" dirty="0"/>
            </a:p>
          </p:txBody>
        </p: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1E6B62E7-D7CB-08A9-BA51-C0E4A12FA58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773662" y="2849487"/>
              <a:ext cx="26116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59D1EA20-FFEF-8F91-333A-AE8D841FDAC2}"/>
                </a:ext>
              </a:extLst>
            </p:cNvPr>
            <p:cNvCxnSpPr>
              <a:cxnSpLocks/>
            </p:cNvCxnSpPr>
            <p:nvPr/>
          </p:nvCxnSpPr>
          <p:spPr>
            <a:xfrm>
              <a:off x="6773662" y="3976925"/>
              <a:ext cx="39432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63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7EFEB6-8234-5540-342C-168CF408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7740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Постановка задачи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для линейных систем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23FF3A-98A3-34E9-2C73-381F422BFC4D}"/>
              </a:ext>
            </a:extLst>
          </p:cNvPr>
          <p:cNvSpPr txBox="1"/>
          <p:nvPr/>
        </p:nvSpPr>
        <p:spPr>
          <a:xfrm>
            <a:off x="453390" y="3954106"/>
            <a:ext cx="743331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90000"/>
              </a:lnSpc>
              <a:buClr>
                <a:srgbClr val="2C2D2E"/>
              </a:buClr>
            </a:pPr>
            <a:endParaRPr lang="en-GB" sz="1800" dirty="0">
              <a:latin typeface="Bahnschrift Light SemiCondensed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898A0-B5DC-DFEA-2C5F-4E8ABD91C92D}"/>
              </a:ext>
            </a:extLst>
          </p:cNvPr>
          <p:cNvSpPr txBox="1"/>
          <p:nvPr/>
        </p:nvSpPr>
        <p:spPr>
          <a:xfrm>
            <a:off x="1386840" y="4415226"/>
            <a:ext cx="637032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2C2D2E"/>
              </a:buClr>
            </a:pPr>
            <a:endParaRPr lang="en-GB" sz="1800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8CFE2B-C775-7CCC-B706-0332BC3973F5}"/>
              </a:ext>
            </a:extLst>
          </p:cNvPr>
          <p:cNvGrpSpPr/>
          <p:nvPr/>
        </p:nvGrpSpPr>
        <p:grpSpPr>
          <a:xfrm>
            <a:off x="387234" y="957476"/>
            <a:ext cx="8397240" cy="3808615"/>
            <a:chOff x="388620" y="1075509"/>
            <a:chExt cx="8397240" cy="38086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A61FDB97-E17D-B0F2-1CEC-F8B2FAD1764A}"/>
                    </a:ext>
                  </a:extLst>
                </p:cNvPr>
                <p:cNvSpPr/>
                <p:nvPr/>
              </p:nvSpPr>
              <p:spPr>
                <a:xfrm>
                  <a:off x="388620" y="1075509"/>
                  <a:ext cx="8397240" cy="1057380"/>
                </a:xfrm>
                <a:prstGeom prst="roundRect">
                  <a:avLst>
                    <a:gd name="adj" fmla="val 1018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800" dirty="0">
                      <a:solidFill>
                        <a:schemeClr val="tx1"/>
                      </a:solidFill>
                    </a:rPr>
                    <a:t>Рассмотрим линейную динамическую систему</a:t>
                  </a:r>
                  <a:endParaRPr lang="ru-RU" sz="1800" i="1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ru-RU" sz="1800" i="1" dirty="0">
                      <a:solidFill>
                        <a:schemeClr val="tx1"/>
                      </a:solidFill>
                    </a:rPr>
                    <a:t>     </a:t>
                  </a:r>
                  <a:r>
                    <a:rPr lang="ru-RU" sz="1800" dirty="0">
                      <a:solidFill>
                        <a:schemeClr val="tx1"/>
                      </a:solidFill>
                    </a:rPr>
                    <a:t>(4)</a:t>
                  </a:r>
                  <a:endParaRPr lang="en-US" sz="18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−неизвестная матрица</m:t>
                        </m:r>
                      </m:oMath>
                    </m:oMathPara>
                  </a14:m>
                  <a:endParaRPr lang="ru-RU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A61FDB97-E17D-B0F2-1CEC-F8B2FAD176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" y="1075509"/>
                  <a:ext cx="8397240" cy="1057380"/>
                </a:xfrm>
                <a:prstGeom prst="roundRect">
                  <a:avLst>
                    <a:gd name="adj" fmla="val 10181"/>
                  </a:avLst>
                </a:prstGeom>
                <a:blipFill>
                  <a:blip r:embed="rId4"/>
                  <a:stretch>
                    <a:fillRect l="-29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E6536668-53DE-6BFE-EF93-823A1AE37E25}"/>
                    </a:ext>
                  </a:extLst>
                </p:cNvPr>
                <p:cNvSpPr/>
                <p:nvPr/>
              </p:nvSpPr>
              <p:spPr>
                <a:xfrm>
                  <a:off x="388620" y="3126791"/>
                  <a:ext cx="8397240" cy="888672"/>
                </a:xfrm>
                <a:prstGeom prst="roundRect">
                  <a:avLst>
                    <a:gd name="adj" fmla="val 1018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ru-RU" sz="1800" dirty="0">
                      <a:solidFill>
                        <a:schemeClr val="tx1"/>
                      </a:solidFill>
                    </a:rPr>
                    <a:t>Цель: </a:t>
                  </a:r>
                  <a:r>
                    <a:rPr kumimoji="0" lang="ru-RU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Синтезировать регулятор, который обеспечивает выполнение условия</a:t>
                  </a:r>
                  <a:endParaRPr lang="ru-RU" sz="18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func>
                        <m:func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1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a14:m>
                  <a:r>
                    <a:rPr lang="ru-RU" sz="1800" dirty="0">
                      <a:solidFill>
                        <a:schemeClr val="tx1"/>
                      </a:solidFill>
                      <a:latin typeface="Bahnschrift Light SemiCondensed" panose="020B0502040204020203" pitchFamily="34" charset="0"/>
                    </a:rPr>
                    <a:t>     (6)</a:t>
                  </a:r>
                  <a:endParaRPr lang="vi-VN" sz="18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E6536668-53DE-6BFE-EF93-823A1AE37E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" y="3126791"/>
                  <a:ext cx="8397240" cy="888672"/>
                </a:xfrm>
                <a:prstGeom prst="roundRect">
                  <a:avLst>
                    <a:gd name="adj" fmla="val 10181"/>
                  </a:avLst>
                </a:prstGeom>
                <a:blipFill>
                  <a:blip r:embed="rId5"/>
                  <a:stretch>
                    <a:fillRect l="-3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DAF537A1-B387-6589-C9D3-028C6AD775B7}"/>
                    </a:ext>
                  </a:extLst>
                </p:cNvPr>
                <p:cNvSpPr/>
                <p:nvPr/>
              </p:nvSpPr>
              <p:spPr>
                <a:xfrm>
                  <a:off x="388620" y="2252377"/>
                  <a:ext cx="8397240" cy="724611"/>
                </a:xfrm>
                <a:prstGeom prst="roundRect">
                  <a:avLst>
                    <a:gd name="adj" fmla="val 1018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ru-RU" sz="1800" dirty="0">
                      <a:solidFill>
                        <a:schemeClr val="tx1"/>
                      </a:solidFill>
                    </a:rPr>
                    <a:t>Закон управления с обратной связью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𝐾𝑥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ru-RU" sz="1800" dirty="0">
                      <a:solidFill>
                        <a:schemeClr val="tx1"/>
                      </a:solidFill>
                    </a:rPr>
                    <a:t>     (5)</a:t>
                  </a:r>
                </a:p>
                <a:p>
                  <a:pPr algn="ctr"/>
                  <a:endParaRPr lang="vi-VN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DAF537A1-B387-6589-C9D3-028C6AD77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" y="2252377"/>
                  <a:ext cx="8397240" cy="724611"/>
                </a:xfrm>
                <a:prstGeom prst="roundRect">
                  <a:avLst>
                    <a:gd name="adj" fmla="val 10181"/>
                  </a:avLst>
                </a:prstGeom>
                <a:blipFill>
                  <a:blip r:embed="rId6"/>
                  <a:stretch>
                    <a:fillRect l="-363" t="-1681" b="-50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6D7B7A9E-23A8-38BD-C8E2-7408DC890640}"/>
                    </a:ext>
                  </a:extLst>
                </p:cNvPr>
                <p:cNvSpPr/>
                <p:nvPr/>
              </p:nvSpPr>
              <p:spPr>
                <a:xfrm>
                  <a:off x="388620" y="4159513"/>
                  <a:ext cx="8397240" cy="724611"/>
                </a:xfrm>
                <a:prstGeom prst="roundRect">
                  <a:avLst>
                    <a:gd name="adj" fmla="val 1018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lvl="0" indent="0">
                    <a:lnSpc>
                      <a:spcPct val="90000"/>
                    </a:lnSpc>
                    <a:buClr>
                      <a:srgbClr val="2C2D2E"/>
                    </a:buClr>
                  </a:pPr>
                  <a:r>
                    <a:rPr lang="ru-RU" sz="1800" dirty="0">
                      <a:solidFill>
                        <a:schemeClr val="tx1"/>
                      </a:solidFill>
                    </a:rPr>
                    <a:t>а также минимизацию квадратичного функционала качества</a:t>
                  </a:r>
                </a:p>
                <a:p>
                  <a:pPr algn="ctr">
                    <a:lnSpc>
                      <a:spcPct val="90000"/>
                    </a:lnSpc>
                    <a:buClr>
                      <a:srgbClr val="2C2D2E"/>
                    </a:buClr>
                  </a:pPr>
                  <a:r>
                    <a:rPr lang="en-US" dirty="0">
                      <a:solidFill>
                        <a:schemeClr val="tx1"/>
                      </a:solidFill>
                      <a:latin typeface="Bahnschrift Light SemiCondensed" panose="020B0502040204020203" pitchFamily="34" charset="0"/>
                    </a:rPr>
                    <a:t>		</a:t>
                  </a:r>
                  <a14:m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𝑄𝑥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𝑅𝑢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Bahnschrift Light SemiCondensed" panose="020B0502040204020203" pitchFamily="34" charset="0"/>
                    </a:rPr>
                    <a:t>     (7)</a:t>
                  </a:r>
                  <a:endParaRPr lang="en-GB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6D7B7A9E-23A8-38BD-C8E2-7408DC8906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" y="4159513"/>
                  <a:ext cx="8397240" cy="724611"/>
                </a:xfrm>
                <a:prstGeom prst="roundRect">
                  <a:avLst>
                    <a:gd name="adj" fmla="val 10181"/>
                  </a:avLst>
                </a:prstGeom>
                <a:blipFill>
                  <a:blip r:embed="rId7"/>
                  <a:stretch>
                    <a:fillRect l="-363" t="-36975" b="-1050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Рисунок 2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03CD7343-25E5-5873-6872-2CC5859C9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289" y="0"/>
            <a:ext cx="1369756" cy="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C0F8D-DA0A-52E0-C6A5-37B059BA71CC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5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8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05" y="189094"/>
            <a:ext cx="6875673" cy="421024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Обучение с интегральным подкреплением</a:t>
            </a:r>
            <a:r>
              <a:rPr lang="en-US" sz="2800" dirty="0"/>
              <a:t> (IRL)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DCDEA1D1-668E-80E6-7FFC-E1A023FA3A2E}"/>
                  </a:ext>
                </a:extLst>
              </p:cNvPr>
              <p:cNvSpPr/>
              <p:nvPr/>
            </p:nvSpPr>
            <p:spPr>
              <a:xfrm>
                <a:off x="78703" y="1128584"/>
                <a:ext cx="4641991" cy="3336323"/>
              </a:xfrm>
              <a:prstGeom prst="roundRect">
                <a:avLst>
                  <a:gd name="adj" fmla="val 6957"/>
                </a:avLst>
              </a:prstGeom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Функции ценности: 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d>
                      <m:d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 </m:t>
                    </m:r>
                    <m:nary>
                      <m:nary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𝑄𝑥</m:t>
                            </m:r>
                            <m:d>
                              <m:dPr>
                                <m:ctrlP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𝑅𝑢</m:t>
                            </m:r>
                            <m:d>
                              <m:dPr>
                                <m:ctrlP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𝑑𝑡</m:t>
                        </m:r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(8)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IRL </a:t>
                </a:r>
                <a:r>
                  <a:rPr kumimoji="0" lang="ru-RU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Уравнение Беллмана: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d>
                      <m:d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d>
                          <m:dPr>
                            <m:ctrlP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trlPr>
                          <a:rPr kumimoji="0" lang="en-US" sz="1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kumimoji="0" lang="en-US" sz="13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sz="13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13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0" lang="en-US" sz="13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𝜏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  <m:d>
                              <m:dPr>
                                <m:ctrlP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sz="13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3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kumimoji="0" lang="en-US" sz="13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𝑅𝐾</m:t>
                                </m:r>
                              </m:e>
                            </m:d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𝜏</m:t>
                            </m:r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</m:d>
                        <m:r>
                          <a:rPr kumimoji="0" lang="en-US" sz="1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𝜏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  <m:d>
                          <m:dPr>
                            <m:ctrlP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kumimoji="0" lang="en-US" sz="1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0" lang="ru-RU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(9)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Форма интегрального обучения с подкреплением: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trlPr>
                          <a:rPr lang="en-US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𝑅𝐾</m:t>
                                </m:r>
                              </m:e>
                            </m:d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ru-RU" sz="1400" i="1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</a:rPr>
                  <a:t>     </a:t>
                </a:r>
                <a:r>
                  <a:rPr lang="ru-RU" sz="14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</a:rPr>
                  <a:t>(10)</a:t>
                </a:r>
                <a:endParaRPr lang="vi-VN" sz="1400" dirty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DCDEA1D1-668E-80E6-7FFC-E1A023FA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3" y="1128584"/>
                <a:ext cx="4641991" cy="3336323"/>
              </a:xfrm>
              <a:prstGeom prst="roundRect">
                <a:avLst>
                  <a:gd name="adj" fmla="val 6957"/>
                </a:avLst>
              </a:prstGeom>
              <a:blipFill>
                <a:blip r:embed="rId4"/>
                <a:stretch>
                  <a:fillRect b="-8711"/>
                </a:stretch>
              </a:blip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B3C830B2-E7D8-4562-8DA0-A206FFEE9D3E}"/>
                  </a:ext>
                </a:extLst>
              </p:cNvPr>
              <p:cNvSpPr/>
              <p:nvPr/>
            </p:nvSpPr>
            <p:spPr>
              <a:xfrm>
                <a:off x="4774097" y="1128583"/>
                <a:ext cx="4291200" cy="1620000"/>
              </a:xfrm>
              <a:prstGeom prst="roundRect">
                <a:avLst>
                  <a:gd name="adj" fmla="val 12500"/>
                </a:avLst>
              </a:prstGeom>
              <a:solidFill>
                <a:schemeClr val="bg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Итерация по стратегии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Этап оценки стратегии</a:t>
                </a:r>
                <a:endParaRPr kumimoji="0" lang="ru-RU" sz="14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nary>
                      <m:nary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</m:sub>
                              <m:sup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</m:t>
                            </m:r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𝜏</m:t>
                            </m:r>
                          </m:sub>
                        </m:sSub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𝜏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nary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b>
                    </m:sSub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(11)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Этап улучшения стратегии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𝑘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𝑅</m:t>
                        </m:r>
                      </m:e>
                      <m:sup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𝐵</m:t>
                        </m:r>
                      </m:e>
                      <m:sup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Microsoft YaHei" panose="020B0503020204020204" pitchFamily="34" charset="-122"/>
                    <a:cs typeface="+mn-cs"/>
                  </a:rPr>
                  <a:t>    (12)</a:t>
                </a:r>
                <a:endParaRPr kumimoji="0" lang="vi-VN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Прямоугольник: скругленные углы 2">
                <a:extLst>
                  <a:ext uri="{FF2B5EF4-FFF2-40B4-BE49-F238E27FC236}">
                    <a16:creationId xmlns:a16="http://schemas.microsoft.com/office/drawing/2014/main" id="{B3C830B2-E7D8-4562-8DA0-A206FFEE9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97" y="1128583"/>
                <a:ext cx="4291200" cy="1620000"/>
              </a:xfrm>
              <a:prstGeom prst="roundRect">
                <a:avLst>
                  <a:gd name="adj" fmla="val 12500"/>
                </a:avLst>
              </a:prstGeom>
              <a:blipFill>
                <a:blip r:embed="rId5"/>
                <a:stretch>
                  <a:fillRect b="-4511"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8996772F-752E-6877-37FF-393289CAABCA}"/>
                  </a:ext>
                </a:extLst>
              </p:cNvPr>
              <p:cNvSpPr/>
              <p:nvPr/>
            </p:nvSpPr>
            <p:spPr>
              <a:xfrm>
                <a:off x="4767792" y="2773364"/>
                <a:ext cx="4290131" cy="1691543"/>
              </a:xfrm>
              <a:prstGeom prst="roundRect">
                <a:avLst>
                  <a:gd name="adj" fmla="val 12500"/>
                </a:avLst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1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Итерация </a:t>
                </a:r>
                <a:r>
                  <a:rPr kumimoji="0" lang="ru-RU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по критерию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Этап оценки стратегии</a:t>
                </a:r>
                <a:endParaRPr kumimoji="0" lang="ru-RU" sz="14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nary>
                      <m:nary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</m:sub>
                              <m:sup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</m:t>
                            </m:r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𝜏</m:t>
                            </m:r>
                          </m:sub>
                        </m:sSub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𝜏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nary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b>
                    </m:sSub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(13)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Microsoft YaHei" panose="020B0503020204020204" pitchFamily="34" charset="-122"/>
                    <a:cs typeface="+mn-cs"/>
                  </a:rPr>
                  <a:t>Этап улучшения стратегии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𝑘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𝑅</m:t>
                        </m:r>
                      </m:e>
                      <m:sup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𝐵</m:t>
                        </m:r>
                      </m:e>
                      <m:sup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𝑘</m:t>
                        </m:r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cs"/>
                  </a:rPr>
                  <a:t>     </a:t>
                </a: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Microsoft YaHei" panose="020B0503020204020204" pitchFamily="34" charset="-122"/>
                    <a:cs typeface="+mn-cs"/>
                  </a:rPr>
                  <a:t>(14)</a:t>
                </a:r>
                <a:endParaRPr kumimoji="0" lang="vi-VN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8996772F-752E-6877-37FF-393289CAA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92" y="2773364"/>
                <a:ext cx="4290131" cy="1691543"/>
              </a:xfrm>
              <a:prstGeom prst="roundRect">
                <a:avLst>
                  <a:gd name="adj" fmla="val 12500"/>
                </a:avLst>
              </a:prstGeom>
              <a:blipFill>
                <a:blip r:embed="rId6"/>
                <a:stretch>
                  <a:fillRect b="-2527"/>
                </a:stretch>
              </a:blipFill>
              <a:ln>
                <a:noFil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1C9ACB25-8180-79C6-0C73-D13AE48F8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289" y="0"/>
            <a:ext cx="1369756" cy="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DA3F13-7139-CADD-6DD1-BE9A0253BFAF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6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31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>
                <a:solidFill>
                  <a:schemeClr val="bg1"/>
                </a:solidFill>
              </a:rPr>
              <a:t>Моделирование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CD54FFD-54AE-82EC-F802-8FF6A09E73CB}"/>
              </a:ext>
            </a:extLst>
          </p:cNvPr>
          <p:cNvSpPr/>
          <p:nvPr/>
        </p:nvSpPr>
        <p:spPr>
          <a:xfrm>
            <a:off x="541131" y="849423"/>
            <a:ext cx="8109560" cy="3880638"/>
          </a:xfrm>
          <a:prstGeom prst="roundRect">
            <a:avLst>
              <a:gd name="adj" fmla="val 5590"/>
            </a:avLst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C609E9-0B23-BFEB-1900-DFEA634A8130}"/>
                  </a:ext>
                </a:extLst>
              </p:cNvPr>
              <p:cNvSpPr txBox="1"/>
              <p:nvPr/>
            </p:nvSpPr>
            <p:spPr>
              <a:xfrm>
                <a:off x="675504" y="849423"/>
                <a:ext cx="7692664" cy="37143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ct val="20000"/>
                  </a:spcBef>
                  <a:buSzPct val="100000"/>
                  <a:buFont typeface="Arial" panose="020B0604020202020204" pitchFamily="34" charset="0"/>
                </a:pPr>
                <a:r>
                  <a:rPr lang="ru-RU" sz="1600" dirty="0"/>
                  <a:t>Данная система</a:t>
                </a:r>
              </a:p>
              <a:p>
                <a:pPr algn="ctr">
                  <a:lnSpc>
                    <a:spcPct val="90000"/>
                  </a:lnSpc>
                  <a:spcBef>
                    <a:spcPct val="20000"/>
                  </a:spcBef>
                  <a:spcAft>
                    <a:spcPts val="1000"/>
                  </a:spcAft>
                  <a:buSzPct val="100000"/>
                  <a:buFont typeface="Arial" panose="020B0604020202020204" pitchFamily="34" charset="0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ru-RU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1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b="0" i="1">
                        <a:latin typeface="Cambria Math" panose="02040503050406030204" pitchFamily="18" charset="0"/>
                      </a:rPr>
                      <m:t>𝐴𝑥</m:t>
                    </m:r>
                    <m:d>
                      <m:dPr>
                        <m:ctrlPr>
                          <a:rPr lang="ru-RU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16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600" b="0" i="1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ru-RU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16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e>
                          </m:mr>
                        </m:m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1600" dirty="0"/>
                  <a:t>     (15)</a:t>
                </a:r>
                <a:endParaRPr lang="en-GB" sz="1600" dirty="0"/>
              </a:p>
              <a:p>
                <a:pPr algn="ctr">
                  <a:lnSpc>
                    <a:spcPct val="90000"/>
                  </a:lnSpc>
                  <a:spcBef>
                    <a:spcPct val="20000"/>
                  </a:spcBef>
                  <a:spcAft>
                    <a:spcPts val="1000"/>
                  </a:spcAft>
                  <a:buSzPct val="100000"/>
                  <a:buFont typeface="Arial" panose="020B0604020202020204" pitchFamily="34" charset="0"/>
                </a:pP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600" dirty="0"/>
                  <a:t> – </a:t>
                </a:r>
                <a:r>
                  <a:rPr lang="ru-RU" sz="1600" dirty="0"/>
                  <a:t>неизвестная матрица</a:t>
                </a:r>
              </a:p>
              <a:p>
                <a:pPr>
                  <a:lnSpc>
                    <a:spcPct val="90000"/>
                  </a:lnSpc>
                  <a:spcBef>
                    <a:spcPct val="20000"/>
                  </a:spcBef>
                  <a:buSzPct val="100000"/>
                  <a:buFont typeface="Arial" panose="020B0604020202020204" pitchFamily="34" charset="0"/>
                </a:pPr>
                <a:r>
                  <a:rPr lang="ru-RU" sz="1600" dirty="0"/>
                  <a:t>Функция стоимости</a:t>
                </a:r>
              </a:p>
              <a:p>
                <a:pPr algn="ctr">
                  <a:lnSpc>
                    <a:spcPct val="90000"/>
                  </a:lnSpc>
                  <a:spcBef>
                    <a:spcPct val="20000"/>
                  </a:spcBef>
                  <a:buSzPct val="100000"/>
                  <a:buFont typeface="Arial" panose="020B0604020202020204" pitchFamily="34" charset="0"/>
                </a:pP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600" i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subSup"/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  <m:t>𝑄𝑥</m:t>
                            </m:r>
                            <m:d>
                              <m:d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  <m:t>𝑅𝑢</m:t>
                            </m:r>
                            <m:d>
                              <m:d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r>
                  <a:rPr lang="ru-RU" sz="1600" dirty="0"/>
                  <a:t>     (16)</a:t>
                </a:r>
              </a:p>
              <a:p>
                <a:pPr algn="ctr">
                  <a:lnSpc>
                    <a:spcPct val="90000"/>
                  </a:lnSpc>
                  <a:spcBef>
                    <a:spcPct val="20000"/>
                  </a:spcBef>
                  <a:spcAft>
                    <a:spcPts val="1000"/>
                  </a:spcAft>
                  <a:buSzPct val="100000"/>
                  <a:buFont typeface="Arial" panose="020B0604020202020204" pitchFamily="34" charset="0"/>
                </a:pP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ru-RU" sz="1600" i="1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sz="1600" dirty="0">
                    <a:effectLst/>
                  </a:rPr>
                  <a:t>     (17)</a:t>
                </a:r>
              </a:p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ts val="1000"/>
                  </a:spcAft>
                  <a:buSzPct val="100000"/>
                  <a:buFont typeface="Arial" panose="020B0604020202020204" pitchFamily="34" charset="0"/>
                </a:pPr>
                <a:r>
                  <a:rPr lang="ru-RU" sz="1600" dirty="0"/>
                  <a:t>Решение уравнения Риккати </a:t>
                </a:r>
                <a:r>
                  <a:rPr lang="ru-RU" sz="1600" b="1" dirty="0"/>
                  <a:t>(неизвестное)</a:t>
                </a:r>
              </a:p>
              <a:p>
                <a:pPr algn="ctr">
                  <a:lnSpc>
                    <a:spcPct val="90000"/>
                  </a:lnSpc>
                  <a:spcBef>
                    <a:spcPct val="20000"/>
                  </a:spcBef>
                  <a:spcAft>
                    <a:spcPts val="1000"/>
                  </a:spcAft>
                  <a:buSzPct val="100000"/>
                  <a:buFont typeface="Arial" panose="020B0604020202020204" pitchFamily="34" charset="0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2.0739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0.211</m:t>
                              </m:r>
                            </m:e>
                          </m:mr>
                          <m:m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0.211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0.0672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2.284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0.278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1600" dirty="0"/>
                  <a:t>     (18)</a:t>
                </a:r>
              </a:p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ts val="1000"/>
                  </a:spcAft>
                  <a:buSzPct val="100000"/>
                  <a:buFont typeface="Arial" panose="020B0604020202020204" pitchFamily="34" charset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b="0" i="1"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sz="1600" b="0" i="1">
                          <a:effectLst/>
                          <a:latin typeface="Cambria Math" panose="02040503050406030204" pitchFamily="18" charset="0"/>
                        </a:rPr>
                        <m:t>=0.025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C609E9-0B23-BFEB-1900-DFEA634A8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4" y="849423"/>
                <a:ext cx="7692664" cy="3714339"/>
              </a:xfrm>
              <a:prstGeom prst="rect">
                <a:avLst/>
              </a:prstGeom>
              <a:blipFill>
                <a:blip r:embed="rId4"/>
                <a:stretch>
                  <a:fillRect l="-475"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B004FDD4-EE57-2278-A016-754E538808BB}"/>
              </a:ext>
            </a:extLst>
          </p:cNvPr>
          <p:cNvSpPr txBox="1">
            <a:spLocks/>
          </p:cNvSpPr>
          <p:nvPr/>
        </p:nvSpPr>
        <p:spPr>
          <a:xfrm>
            <a:off x="457200" y="1571354"/>
            <a:ext cx="7467600" cy="2794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7" name="Рисунок 6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AD65C4A-124B-1056-A199-12937B9C9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289" y="0"/>
            <a:ext cx="1369756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66FAF9-7FE7-C194-3A25-C7C35998E436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7</a:t>
            </a:fld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3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442"/>
            <a:ext cx="6291943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dirty="0">
                <a:solidFill>
                  <a:schemeClr val="bg1"/>
                </a:solidFill>
              </a:rPr>
              <a:t>Результаты моделирования</a:t>
            </a:r>
          </a:p>
        </p:txBody>
      </p:sp>
      <p:pic>
        <p:nvPicPr>
          <p:cNvPr id="2" name="Рисунок 1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1907CFC-C29A-7F88-F675-5381F80C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89" y="-20158"/>
            <a:ext cx="1369756" cy="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06528-6767-56D8-DAAA-5FF3BE7A6B36}"/>
              </a:ext>
            </a:extLst>
          </p:cNvPr>
          <p:cNvSpPr txBox="1"/>
          <p:nvPr/>
        </p:nvSpPr>
        <p:spPr>
          <a:xfrm>
            <a:off x="8832212" y="4850733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8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22" name="Рисунок 21" descr="Изображение выглядит как текст, снимок экран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EEC14EFD-5F7B-FCB5-61C6-68432D343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63" y="2722233"/>
            <a:ext cx="4288956" cy="216000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, линия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B3026EC4-0433-63E1-1C2D-2EF41DF7B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147" y="513738"/>
            <a:ext cx="4156065" cy="2160000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линия, Граф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A2EB04B-1941-75F7-FD34-B8912CC1D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47" y="2722233"/>
            <a:ext cx="4156065" cy="2160000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, линия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8EC8E898-FCC6-36DD-903B-F5EBCF193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12" y="513738"/>
            <a:ext cx="428670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9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873"/>
            <a:ext cx="6291943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dirty="0">
                <a:solidFill>
                  <a:schemeClr val="bg1"/>
                </a:solidFill>
              </a:rPr>
              <a:t>Влияние времени сбор данных </a:t>
            </a:r>
            <a:r>
              <a:rPr lang="en-GB" sz="2800" dirty="0">
                <a:solidFill>
                  <a:schemeClr val="bg1"/>
                </a:solidFill>
              </a:rPr>
              <a:t>T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2" name="Рисунок 1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0C68CC70-9B34-D406-9A9D-854C99545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89" y="-64857"/>
            <a:ext cx="1369756" cy="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E8F24D-662B-5008-B91A-2BE2E0709432}"/>
              </a:ext>
            </a:extLst>
          </p:cNvPr>
          <p:cNvSpPr txBox="1"/>
          <p:nvPr/>
        </p:nvSpPr>
        <p:spPr>
          <a:xfrm>
            <a:off x="8642286" y="4730061"/>
            <a:ext cx="34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8D8BF-9DDB-4BA7-BEC3-AFD95315BD94}" type="slidenum">
              <a:rPr lang="en-GB" sz="1200" smtClean="0">
                <a:solidFill>
                  <a:schemeClr val="bg1"/>
                </a:solidFill>
              </a:rPr>
              <a:t>9</a:t>
            </a:fld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3" name="Рисунок 12" descr="Изображение выглядит как текст, снимок экран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C18768E8-1DE8-357F-742E-1B7141FD7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5" y="2673232"/>
            <a:ext cx="4126194" cy="2150985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диаграмма, линия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2FED335-BFA7-70CD-2ED5-268B11DC1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95" y="475143"/>
            <a:ext cx="4126194" cy="2160000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0A8E05A-6104-425C-0FE2-01EAF95B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9381" y="2673232"/>
            <a:ext cx="4036449" cy="2150985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2758BCA-9A32-9CEC-0027-24B667A5B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381" y="475142"/>
            <a:ext cx="4038260" cy="21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000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4d0ba3-c20a-4e2b-8748-eeec7e5baa2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BCF86EF2AB823B43A97C9E30E1DCE7B9" ma:contentTypeVersion="13" ma:contentTypeDescription="Создание документа." ma:contentTypeScope="" ma:versionID="4c3116f0a4dd26679029585080ebb1a1">
  <xsd:schema xmlns:xsd="http://www.w3.org/2001/XMLSchema" xmlns:xs="http://www.w3.org/2001/XMLSchema" xmlns:p="http://schemas.microsoft.com/office/2006/metadata/properties" xmlns:ns3="614d0ba3-c20a-4e2b-8748-eeec7e5baa2d" targetNamespace="http://schemas.microsoft.com/office/2006/metadata/properties" ma:root="true" ma:fieldsID="5759074946b20005b9cb7c147e8dadc0" ns3:_="">
    <xsd:import namespace="614d0ba3-c20a-4e2b-8748-eeec7e5baa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4d0ba3-c20a-4e2b-8748-eeec7e5baa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CB1C1B-2044-4796-8A34-EE08074027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06A633-E09F-4D44-B7A7-01C7E69DC7CA}">
  <ds:schemaRefs>
    <ds:schemaRef ds:uri="http://purl.org/dc/elements/1.1/"/>
    <ds:schemaRef ds:uri="http://purl.org/dc/dcmitype/"/>
    <ds:schemaRef ds:uri="http://schemas.microsoft.com/office/2006/documentManagement/types"/>
    <ds:schemaRef ds:uri="614d0ba3-c20a-4e2b-8748-eeec7e5baa2d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30B396-15D5-4CF8-B8A8-A458C6A640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4d0ba3-c20a-4e2b-8748-eeec7e5baa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9264</TotalTime>
  <Words>2404</Words>
  <Application>Microsoft Office PowerPoint</Application>
  <PresentationFormat>Экран (16:9)</PresentationFormat>
  <Paragraphs>335</Paragraphs>
  <Slides>23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6" baseType="lpstr">
      <vt:lpstr>Microsoft YaHei</vt:lpstr>
      <vt:lpstr>ALS Gorizont Bold Expanded</vt:lpstr>
      <vt:lpstr>Arial</vt:lpstr>
      <vt:lpstr>Bahnschrift Light SemiCondensed</vt:lpstr>
      <vt:lpstr>Calibri</vt:lpstr>
      <vt:lpstr>Calibri (Body)</vt:lpstr>
      <vt:lpstr>Cambria Math</vt:lpstr>
      <vt:lpstr>Golos Text</vt:lpstr>
      <vt:lpstr>Golos Text DemiBold</vt:lpstr>
      <vt:lpstr>Signika Negative</vt:lpstr>
      <vt:lpstr>Söhne</vt:lpstr>
      <vt:lpstr>Times New Roman</vt:lpstr>
      <vt:lpstr>Тема1</vt:lpstr>
      <vt:lpstr>Исследование алгоритмов оптимального управления, основанных на обучении с подкреплением</vt:lpstr>
      <vt:lpstr>Презентация PowerPoint</vt:lpstr>
      <vt:lpstr>Оптимальное управление с использованием метода обучения с подкреплением</vt:lpstr>
      <vt:lpstr>Применении оценки и улучшения стратегии</vt:lpstr>
      <vt:lpstr>Постановка задачи для линейных систем</vt:lpstr>
      <vt:lpstr>Обучение с интегральным подкреплением (IRL)</vt:lpstr>
      <vt:lpstr>Моделирование</vt:lpstr>
      <vt:lpstr>Результаты моделирования</vt:lpstr>
      <vt:lpstr>Влияние времени сбор данных T</vt:lpstr>
      <vt:lpstr>Регулятор для перевернутого маятника и тележки</vt:lpstr>
      <vt:lpstr>Регулятор для перевернутого маятника и тележки</vt:lpstr>
      <vt:lpstr>Постановка задачи для нелинейных систем</vt:lpstr>
      <vt:lpstr>Обучение с интегральным подкреплением (IRL)</vt:lpstr>
      <vt:lpstr>Моделирование для простой нелинейной системы</vt:lpstr>
      <vt:lpstr>Оптимальный адаптивный регулятор для перевернутого маятника и тележки</vt:lpstr>
      <vt:lpstr>Результат моделирования </vt:lpstr>
      <vt:lpstr>Заключение</vt:lpstr>
      <vt:lpstr>Спасибо за внимание!</vt:lpstr>
      <vt:lpstr>Оптимальное управление</vt:lpstr>
      <vt:lpstr>Оптимальное управление на основе обучении с подкреплением</vt:lpstr>
      <vt:lpstr>Реализация обучения с интегральным подкреплением с алгоритмом итерации по стратегии</vt:lpstr>
      <vt:lpstr>Приблизительное динамическое программирование (ADP) </vt:lpstr>
      <vt:lpstr>LQR и адаптивный регулятор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Динь Нгок Туан</cp:lastModifiedBy>
  <cp:revision>527</cp:revision>
  <dcterms:created xsi:type="dcterms:W3CDTF">2014-06-27T12:30:22Z</dcterms:created>
  <dcterms:modified xsi:type="dcterms:W3CDTF">2024-06-05T03:09:00Z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0x010100BCF86EF2AB823B43A97C9E30E1DCE7B9</vt:lpwstr>
  </property>
</Properties>
</file>